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7" r:id="rId3"/>
    <p:sldId id="258" r:id="rId4"/>
    <p:sldId id="259" r:id="rId5"/>
    <p:sldId id="30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983"/>
    <a:srgbClr val="C8DADA"/>
    <a:srgbClr val="72BE94"/>
    <a:srgbClr val="848C94"/>
    <a:srgbClr val="179552"/>
    <a:srgbClr val="309BF4"/>
    <a:srgbClr val="70FFD9"/>
    <a:srgbClr val="87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rotesque" panose="020B050402020202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rotesque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rotesque" panose="020B05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dern Love Caps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53DE9C-EE77-4276-98D4-27A9429C3EBE}"/>
              </a:ext>
            </a:extLst>
          </p:cNvPr>
          <p:cNvSpPr/>
          <p:nvPr/>
        </p:nvSpPr>
        <p:spPr>
          <a:xfrm>
            <a:off x="2057872" y="2394790"/>
            <a:ext cx="8079718" cy="2273405"/>
          </a:xfrm>
          <a:prstGeom prst="rect">
            <a:avLst/>
          </a:prstGeom>
          <a:solidFill>
            <a:srgbClr val="0669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E96E8-9BF8-45D8-B971-46942541767F}"/>
              </a:ext>
            </a:extLst>
          </p:cNvPr>
          <p:cNvSpPr txBox="1">
            <a:spLocks/>
          </p:cNvSpPr>
          <p:nvPr/>
        </p:nvSpPr>
        <p:spPr>
          <a:xfrm>
            <a:off x="2200275" y="2799726"/>
            <a:ext cx="7658100" cy="1465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Modern Love Caps"/>
                <a:cs typeface="Calibri Light"/>
              </a:rPr>
              <a:t>VIH Mentoring Program: Relationship Building </a:t>
            </a:r>
            <a:endParaRPr lang="en-US" sz="60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8" name="Picture 15" descr="Logo&#10;&#10;Description automatically generated">
            <a:extLst>
              <a:ext uri="{FF2B5EF4-FFF2-40B4-BE49-F238E27FC236}">
                <a16:creationId xmlns:a16="http://schemas.microsoft.com/office/drawing/2014/main" id="{59671785-566A-4178-8CD2-6B48FA9D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74" y="5500822"/>
            <a:ext cx="1203511" cy="11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25" y="0"/>
            <a:ext cx="10515600" cy="1325563"/>
          </a:xfrm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During</a:t>
            </a:r>
            <a:r>
              <a:rPr spc="-220" dirty="0"/>
              <a:t> </a:t>
            </a:r>
            <a:r>
              <a:rPr spc="-55" dirty="0"/>
              <a:t>the</a:t>
            </a:r>
            <a:r>
              <a:rPr spc="-235" dirty="0"/>
              <a:t> </a:t>
            </a:r>
            <a:r>
              <a:rPr spc="-370" dirty="0"/>
              <a:t>Retreats…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072" y="1519238"/>
            <a:ext cx="8314868" cy="491993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  <a:buClr>
                <a:schemeClr val="tx1"/>
              </a:buClr>
            </a:pPr>
            <a:r>
              <a:rPr sz="2800" spc="-190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55" dirty="0">
                <a:latin typeface="Grotesque" panose="020B0504020202020204" pitchFamily="34" charset="0"/>
                <a:cs typeface="Arial"/>
              </a:rPr>
              <a:t>retreats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are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95" dirty="0">
                <a:latin typeface="Grotesque" panose="020B0504020202020204" pitchFamily="34" charset="0"/>
                <a:cs typeface="Arial"/>
              </a:rPr>
              <a:t>a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great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time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connect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0" dirty="0">
                <a:latin typeface="Grotesque" panose="020B0504020202020204" pitchFamily="34" charset="0"/>
                <a:cs typeface="Arial"/>
              </a:rPr>
              <a:t>fellow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cohort 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members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embarking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on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similar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experiences.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15" dirty="0">
                <a:latin typeface="Grotesque" panose="020B0504020202020204" pitchFamily="34" charset="0"/>
                <a:cs typeface="Arial"/>
              </a:rPr>
              <a:t>Some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people </a:t>
            </a:r>
            <a:r>
              <a:rPr sz="2800" spc="-30" dirty="0">
                <a:latin typeface="Grotesque" panose="020B0504020202020204" pitchFamily="34" charset="0"/>
                <a:cs typeface="Arial"/>
              </a:rPr>
              <a:t>thrive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0" dirty="0">
                <a:latin typeface="Grotesque" panose="020B0504020202020204" pitchFamily="34" charset="0"/>
                <a:cs typeface="Arial"/>
              </a:rPr>
              <a:t>in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environments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new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people,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however,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others 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may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become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overwhelmed.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0" dirty="0">
                <a:latin typeface="Grotesque" panose="020B0504020202020204" pitchFamily="34" charset="0"/>
                <a:cs typeface="Arial"/>
              </a:rPr>
              <a:t>Mentee,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4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is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0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typical 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response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meeting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95" dirty="0">
                <a:latin typeface="Grotesque" panose="020B0504020202020204" pitchFamily="34" charset="0"/>
                <a:cs typeface="Arial"/>
              </a:rPr>
              <a:t>a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large 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new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group?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ts val="2720"/>
              </a:lnSpc>
              <a:spcBef>
                <a:spcPts val="630"/>
              </a:spcBef>
              <a:buClr>
                <a:schemeClr val="tx1"/>
              </a:buClr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Grotesque" panose="020B0504020202020204" pitchFamily="34" charset="0"/>
                <a:cs typeface="Arial"/>
              </a:rPr>
              <a:t>Mentor: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marR="57150" lvl="1" indent="-342900">
              <a:lnSpc>
                <a:spcPct val="80000"/>
              </a:lnSpc>
              <a:spcBef>
                <a:spcPts val="370"/>
              </a:spcBef>
              <a:buClr>
                <a:schemeClr val="tx1"/>
              </a:buClr>
              <a:buSzPct val="81818"/>
              <a:buChar char="•"/>
              <a:tabLst>
                <a:tab pos="812165" algn="l"/>
                <a:tab pos="812800" algn="l"/>
              </a:tabLst>
            </a:pPr>
            <a:r>
              <a:rPr sz="2800" spc="-125" dirty="0">
                <a:latin typeface="Grotesque" panose="020B0504020202020204" pitchFamily="34" charset="0"/>
                <a:cs typeface="Arial"/>
              </a:rPr>
              <a:t>Describe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0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approach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55" dirty="0">
                <a:latin typeface="Grotesque" panose="020B0504020202020204" pitchFamily="34" charset="0"/>
                <a:cs typeface="Arial"/>
              </a:rPr>
              <a:t>interacting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fellow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cohort 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members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at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retreats.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lvl="1" indent="-343535">
              <a:lnSpc>
                <a:spcPts val="2305"/>
              </a:lnSpc>
              <a:buClr>
                <a:schemeClr val="tx1"/>
              </a:buClr>
              <a:buSzPct val="81818"/>
              <a:buChar char="•"/>
              <a:tabLst>
                <a:tab pos="812165" algn="l"/>
                <a:tab pos="812800" algn="l"/>
              </a:tabLst>
            </a:pPr>
            <a:r>
              <a:rPr sz="2800" spc="-175" dirty="0">
                <a:latin typeface="Grotesque" panose="020B0504020202020204" pitchFamily="34" charset="0"/>
                <a:cs typeface="Arial"/>
              </a:rPr>
              <a:t>Share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any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50" dirty="0">
                <a:latin typeface="Grotesque" panose="020B0504020202020204" pitchFamily="34" charset="0"/>
                <a:cs typeface="Arial"/>
              </a:rPr>
              <a:t>tips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you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have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mentee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ts val="2720"/>
              </a:lnSpc>
              <a:spcBef>
                <a:spcPts val="615"/>
              </a:spcBef>
              <a:buClr>
                <a:schemeClr val="tx1"/>
              </a:buClr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Grotesque" panose="020B0504020202020204" pitchFamily="34" charset="0"/>
                <a:cs typeface="Arial"/>
              </a:rPr>
              <a:t>Mentee: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marR="99060" lvl="1" indent="-342900">
              <a:lnSpc>
                <a:spcPts val="2110"/>
              </a:lnSpc>
              <a:spcBef>
                <a:spcPts val="355"/>
              </a:spcBef>
              <a:buClr>
                <a:schemeClr val="tx1"/>
              </a:buClr>
              <a:buSzPct val="81818"/>
              <a:buChar char="•"/>
              <a:tabLst>
                <a:tab pos="812165" algn="l"/>
                <a:tab pos="812800" algn="l"/>
              </a:tabLst>
            </a:pPr>
            <a:r>
              <a:rPr sz="2800" spc="-25" dirty="0">
                <a:latin typeface="Grotesque" panose="020B0504020202020204" pitchFamily="34" charset="0"/>
                <a:cs typeface="Arial"/>
              </a:rPr>
              <a:t>After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hearing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about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group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dynamics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at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retreat,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what 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is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 strategy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maximize</a:t>
            </a:r>
            <a:r>
              <a:rPr sz="2800" spc="-5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0" dirty="0">
                <a:latin typeface="Grotesque" panose="020B0504020202020204" pitchFamily="34" charset="0"/>
                <a:cs typeface="Arial"/>
              </a:rPr>
              <a:t>relationship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building?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30729" y="2175065"/>
            <a:ext cx="3419475" cy="3148330"/>
            <a:chOff x="8630729" y="2175065"/>
            <a:chExt cx="3419475" cy="31483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9368" y="2203703"/>
              <a:ext cx="3337560" cy="30906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45017" y="2189352"/>
              <a:ext cx="3390900" cy="3119755"/>
            </a:xfrm>
            <a:custGeom>
              <a:avLst/>
              <a:gdLst/>
              <a:ahLst/>
              <a:cxnLst/>
              <a:rect l="l" t="t" r="r" b="b"/>
              <a:pathLst>
                <a:path w="3390900" h="3119754">
                  <a:moveTo>
                    <a:pt x="0" y="3119247"/>
                  </a:moveTo>
                  <a:lnTo>
                    <a:pt x="3390519" y="3119247"/>
                  </a:lnTo>
                  <a:lnTo>
                    <a:pt x="3390519" y="0"/>
                  </a:lnTo>
                  <a:lnTo>
                    <a:pt x="0" y="0"/>
                  </a:lnTo>
                  <a:lnTo>
                    <a:pt x="0" y="311924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Grotesque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8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pc="-175" dirty="0"/>
              <a:t>Working</a:t>
            </a:r>
            <a:r>
              <a:rPr spc="-170" dirty="0"/>
              <a:t> </a:t>
            </a:r>
            <a:r>
              <a:rPr dirty="0"/>
              <a:t>with</a:t>
            </a:r>
            <a:r>
              <a:rPr spc="-200" dirty="0"/>
              <a:t> </a:t>
            </a:r>
            <a:r>
              <a:rPr spc="-290" dirty="0"/>
              <a:t>Your</a:t>
            </a:r>
            <a:r>
              <a:rPr spc="-180" dirty="0"/>
              <a:t> </a:t>
            </a:r>
            <a:r>
              <a:rPr spc="-405" dirty="0"/>
              <a:t>Campus </a:t>
            </a:r>
            <a:r>
              <a:rPr spc="-60" dirty="0"/>
              <a:t>Coordinator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1891106"/>
            <a:ext cx="9833610" cy="327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</a:pPr>
            <a:r>
              <a:rPr sz="3000" spc="-220" dirty="0">
                <a:latin typeface="Grotesque" panose="020B0504020202020204" pitchFamily="34" charset="0"/>
                <a:cs typeface="Arial"/>
              </a:rPr>
              <a:t>They</a:t>
            </a:r>
            <a:r>
              <a:rPr sz="3000" spc="-130" dirty="0">
                <a:latin typeface="Grotesque" panose="020B0504020202020204" pitchFamily="34" charset="0"/>
                <a:cs typeface="Arial"/>
              </a:rPr>
              <a:t> are</a:t>
            </a:r>
            <a:r>
              <a:rPr sz="3000" spc="-145" dirty="0">
                <a:latin typeface="Grotesque" panose="020B0504020202020204" pitchFamily="34" charset="0"/>
                <a:cs typeface="Arial"/>
              </a:rPr>
              <a:t> </a:t>
            </a:r>
            <a:r>
              <a:rPr sz="3000" spc="-175" dirty="0">
                <a:latin typeface="Grotesque" panose="020B0504020202020204" pitchFamily="34" charset="0"/>
                <a:cs typeface="Arial"/>
              </a:rPr>
              <a:t>an</a:t>
            </a:r>
            <a:r>
              <a:rPr sz="30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3000" spc="-114" dirty="0">
                <a:latin typeface="Grotesque" panose="020B0504020202020204" pitchFamily="34" charset="0"/>
                <a:cs typeface="Arial"/>
              </a:rPr>
              <a:t>excellent</a:t>
            </a:r>
            <a:r>
              <a:rPr sz="30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3000" spc="-135" dirty="0">
                <a:latin typeface="Grotesque" panose="020B0504020202020204" pitchFamily="34" charset="0"/>
                <a:cs typeface="Arial"/>
              </a:rPr>
              <a:t>resource</a:t>
            </a:r>
            <a:r>
              <a:rPr sz="3000" spc="-140" dirty="0">
                <a:latin typeface="Grotesque" panose="020B0504020202020204" pitchFamily="34" charset="0"/>
                <a:cs typeface="Arial"/>
              </a:rPr>
              <a:t> </a:t>
            </a:r>
            <a:r>
              <a:rPr sz="3000" dirty="0">
                <a:latin typeface="Grotesque" panose="020B0504020202020204" pitchFamily="34" charset="0"/>
                <a:cs typeface="Arial"/>
              </a:rPr>
              <a:t>to</a:t>
            </a:r>
            <a:r>
              <a:rPr sz="30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3000" spc="-145" dirty="0">
                <a:latin typeface="Grotesque" panose="020B0504020202020204" pitchFamily="34" charset="0"/>
                <a:cs typeface="Arial"/>
              </a:rPr>
              <a:t>reach</a:t>
            </a:r>
            <a:r>
              <a:rPr sz="30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3000" spc="-10" dirty="0">
                <a:latin typeface="Grotesque" panose="020B0504020202020204" pitchFamily="34" charset="0"/>
                <a:cs typeface="Arial"/>
              </a:rPr>
              <a:t>out</a:t>
            </a:r>
            <a:r>
              <a:rPr sz="30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3000" spc="40" dirty="0">
                <a:latin typeface="Grotesque" panose="020B0504020202020204" pitchFamily="34" charset="0"/>
                <a:cs typeface="Arial"/>
              </a:rPr>
              <a:t>to!</a:t>
            </a:r>
            <a:endParaRPr sz="30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ts val="3195"/>
              </a:lnSpc>
              <a:spcBef>
                <a:spcPts val="125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Grotesque" panose="020B0504020202020204" pitchFamily="34" charset="0"/>
                <a:cs typeface="Arial"/>
              </a:rPr>
              <a:t>Mentor:</a:t>
            </a:r>
            <a:endParaRPr sz="3000" dirty="0">
              <a:latin typeface="Grotesque" panose="020B0504020202020204" pitchFamily="34" charset="0"/>
              <a:cs typeface="Arial"/>
            </a:endParaRPr>
          </a:p>
          <a:p>
            <a:pPr marL="812165" marR="5080" lvl="1" indent="-342900">
              <a:lnSpc>
                <a:spcPct val="70000"/>
              </a:lnSpc>
              <a:spcBef>
                <a:spcPts val="600"/>
              </a:spcBef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165" dirty="0">
                <a:latin typeface="Grotesque" panose="020B0504020202020204" pitchFamily="34" charset="0"/>
                <a:cs typeface="Arial"/>
              </a:rPr>
              <a:t>Describe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approach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developing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25" dirty="0">
                <a:latin typeface="Grotesque" panose="020B0504020202020204" pitchFamily="34" charset="0"/>
                <a:cs typeface="Arial"/>
              </a:rPr>
              <a:t>a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relationship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your </a:t>
            </a:r>
            <a:r>
              <a:rPr sz="2800" spc="-185" dirty="0">
                <a:latin typeface="Grotesque" panose="020B0504020202020204" pitchFamily="34" charset="0"/>
                <a:cs typeface="Arial"/>
              </a:rPr>
              <a:t>campus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coordinator.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0" dirty="0">
                <a:latin typeface="Grotesque" panose="020B0504020202020204" pitchFamily="34" charset="0"/>
                <a:cs typeface="Arial"/>
              </a:rPr>
              <a:t>How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did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you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take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0" dirty="0">
                <a:latin typeface="Grotesque" panose="020B0504020202020204" pitchFamily="34" charset="0"/>
                <a:cs typeface="Arial"/>
              </a:rPr>
              <a:t>initiative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towards 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gaining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marketing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50" dirty="0">
                <a:latin typeface="Grotesque" panose="020B0504020202020204" pitchFamily="34" charset="0"/>
                <a:cs typeface="Arial"/>
              </a:rPr>
              <a:t>hours?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could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you 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do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better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and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what </a:t>
            </a:r>
            <a:r>
              <a:rPr sz="2800" dirty="0">
                <a:latin typeface="Grotesque" panose="020B0504020202020204" pitchFamily="34" charset="0"/>
                <a:cs typeface="Arial"/>
              </a:rPr>
              <a:t>will</a:t>
            </a:r>
            <a:r>
              <a:rPr sz="2800" spc="-14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you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do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differently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0" dirty="0">
                <a:latin typeface="Grotesque" panose="020B0504020202020204" pitchFamily="34" charset="0"/>
                <a:cs typeface="Arial"/>
              </a:rPr>
              <a:t>in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future?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ts val="3195"/>
              </a:lnSpc>
              <a:spcBef>
                <a:spcPts val="114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Grotesque" panose="020B0504020202020204" pitchFamily="34" charset="0"/>
                <a:cs typeface="Arial"/>
              </a:rPr>
              <a:t>Mentee:</a:t>
            </a:r>
            <a:endParaRPr sz="3000" dirty="0">
              <a:latin typeface="Grotesque" panose="020B0504020202020204" pitchFamily="34" charset="0"/>
              <a:cs typeface="Arial"/>
            </a:endParaRPr>
          </a:p>
          <a:p>
            <a:pPr marL="812165" marR="500380" lvl="1" indent="-342900">
              <a:lnSpc>
                <a:spcPct val="70000"/>
              </a:lnSpc>
              <a:spcBef>
                <a:spcPts val="605"/>
              </a:spcBef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50" dirty="0">
                <a:latin typeface="Grotesque" panose="020B0504020202020204" pitchFamily="34" charset="0"/>
                <a:cs typeface="Arial"/>
              </a:rPr>
              <a:t>is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strategy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develop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25" dirty="0">
                <a:latin typeface="Grotesque" panose="020B0504020202020204" pitchFamily="34" charset="0"/>
                <a:cs typeface="Arial"/>
              </a:rPr>
              <a:t>a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robust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relationship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with 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90" dirty="0">
                <a:latin typeface="Grotesque" panose="020B0504020202020204" pitchFamily="34" charset="0"/>
                <a:cs typeface="Arial"/>
              </a:rPr>
              <a:t>campus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coordinator?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65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Communication:</a:t>
            </a:r>
            <a:r>
              <a:rPr spc="-100" dirty="0"/>
              <a:t> </a:t>
            </a:r>
            <a:r>
              <a:rPr spc="-114" dirty="0"/>
              <a:t>Don’ts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2464" y="2206574"/>
            <a:ext cx="10367645" cy="235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65" dirty="0">
                <a:latin typeface="Grotesque" panose="020B0504020202020204" pitchFamily="34" charset="0"/>
                <a:cs typeface="Arial"/>
              </a:rPr>
              <a:t>Hey</a:t>
            </a:r>
            <a:r>
              <a:rPr sz="22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90" dirty="0">
                <a:latin typeface="Grotesque" panose="020B0504020202020204" pitchFamily="34" charset="0"/>
                <a:cs typeface="Arial"/>
              </a:rPr>
              <a:t>Campus</a:t>
            </a:r>
            <a:r>
              <a:rPr sz="22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0" dirty="0">
                <a:latin typeface="Grotesque" panose="020B0504020202020204" pitchFamily="34" charset="0"/>
                <a:cs typeface="Arial"/>
              </a:rPr>
              <a:t>Coordinator,</a:t>
            </a:r>
            <a:endParaRPr sz="2200" dirty="0">
              <a:latin typeface="Grotesque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Grotesque" panose="020B0504020202020204" pitchFamily="34" charset="0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1970"/>
              </a:spcBef>
            </a:pPr>
            <a:r>
              <a:rPr sz="2200" spc="-70" dirty="0">
                <a:latin typeface="Grotesque" panose="020B0504020202020204" pitchFamily="34" charset="0"/>
                <a:cs typeface="Arial"/>
              </a:rPr>
              <a:t>I</a:t>
            </a:r>
            <a:r>
              <a:rPr sz="22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45" dirty="0">
                <a:latin typeface="Grotesque" panose="020B0504020202020204" pitchFamily="34" charset="0"/>
                <a:cs typeface="Arial"/>
              </a:rPr>
              <a:t>am</a:t>
            </a:r>
            <a:r>
              <a:rPr sz="22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75" dirty="0">
                <a:latin typeface="Grotesque" panose="020B0504020202020204" pitchFamily="34" charset="0"/>
                <a:cs typeface="Arial"/>
              </a:rPr>
              <a:t>actually</a:t>
            </a:r>
            <a:r>
              <a:rPr sz="22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0" dirty="0">
                <a:latin typeface="Grotesque" panose="020B0504020202020204" pitchFamily="34" charset="0"/>
                <a:cs typeface="Arial"/>
              </a:rPr>
              <a:t>not</a:t>
            </a:r>
            <a:r>
              <a:rPr sz="22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20" dirty="0">
                <a:latin typeface="Grotesque" panose="020B0504020202020204" pitchFamily="34" charset="0"/>
                <a:cs typeface="Arial"/>
              </a:rPr>
              <a:t>sure</a:t>
            </a:r>
            <a:r>
              <a:rPr sz="22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dirty="0">
                <a:latin typeface="Grotesque" panose="020B0504020202020204" pitchFamily="34" charset="0"/>
                <a:cs typeface="Arial"/>
              </a:rPr>
              <a:t>if</a:t>
            </a:r>
            <a:r>
              <a:rPr sz="22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70" dirty="0">
                <a:latin typeface="Grotesque" panose="020B0504020202020204" pitchFamily="34" charset="0"/>
                <a:cs typeface="Arial"/>
              </a:rPr>
              <a:t>I</a:t>
            </a:r>
            <a:r>
              <a:rPr sz="22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dirty="0">
                <a:latin typeface="Grotesque" panose="020B0504020202020204" pitchFamily="34" charset="0"/>
                <a:cs typeface="Arial"/>
              </a:rPr>
              <a:t>will</a:t>
            </a:r>
            <a:r>
              <a:rPr sz="22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35" dirty="0">
                <a:latin typeface="Grotesque" panose="020B0504020202020204" pitchFamily="34" charset="0"/>
                <a:cs typeface="Arial"/>
              </a:rPr>
              <a:t>have</a:t>
            </a:r>
            <a:r>
              <a:rPr sz="22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20" dirty="0">
                <a:latin typeface="Grotesque" panose="020B0504020202020204" pitchFamily="34" charset="0"/>
                <a:cs typeface="Arial"/>
              </a:rPr>
              <a:t>time</a:t>
            </a:r>
            <a:r>
              <a:rPr sz="22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dirty="0">
                <a:latin typeface="Grotesque" panose="020B0504020202020204" pitchFamily="34" charset="0"/>
                <a:cs typeface="Arial"/>
              </a:rPr>
              <a:t>to</a:t>
            </a:r>
            <a:r>
              <a:rPr sz="22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65" dirty="0">
                <a:latin typeface="Grotesque" panose="020B0504020202020204" pitchFamily="34" charset="0"/>
                <a:cs typeface="Arial"/>
              </a:rPr>
              <a:t>meet</a:t>
            </a:r>
            <a:r>
              <a:rPr sz="22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dirty="0">
                <a:latin typeface="Grotesque" panose="020B0504020202020204" pitchFamily="34" charset="0"/>
                <a:cs typeface="Arial"/>
              </a:rPr>
              <a:t>to</a:t>
            </a:r>
            <a:r>
              <a:rPr sz="22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65" dirty="0">
                <a:latin typeface="Grotesque" panose="020B0504020202020204" pitchFamily="34" charset="0"/>
                <a:cs typeface="Arial"/>
              </a:rPr>
              <a:t>review</a:t>
            </a:r>
            <a:r>
              <a:rPr sz="22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30" dirty="0">
                <a:latin typeface="Grotesque" panose="020B0504020202020204" pitchFamily="34" charset="0"/>
                <a:cs typeface="Arial"/>
              </a:rPr>
              <a:t>the</a:t>
            </a:r>
            <a:r>
              <a:rPr sz="22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05" dirty="0">
                <a:latin typeface="Grotesque" panose="020B0504020202020204" pitchFamily="34" charset="0"/>
                <a:cs typeface="Arial"/>
              </a:rPr>
              <a:t>experience</a:t>
            </a:r>
            <a:r>
              <a:rPr sz="22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0" dirty="0">
                <a:latin typeface="Grotesque" panose="020B0504020202020204" pitchFamily="34" charset="0"/>
                <a:cs typeface="Arial"/>
              </a:rPr>
              <a:t>report</a:t>
            </a:r>
            <a:r>
              <a:rPr sz="22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65" dirty="0">
                <a:latin typeface="Grotesque" panose="020B0504020202020204" pitchFamily="34" charset="0"/>
                <a:cs typeface="Arial"/>
              </a:rPr>
              <a:t>before</a:t>
            </a:r>
            <a:r>
              <a:rPr sz="22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65" dirty="0">
                <a:latin typeface="Grotesque" panose="020B0504020202020204" pitchFamily="34" charset="0"/>
                <a:cs typeface="Arial"/>
              </a:rPr>
              <a:t>it</a:t>
            </a:r>
            <a:r>
              <a:rPr sz="22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25" dirty="0">
                <a:latin typeface="Grotesque" panose="020B0504020202020204" pitchFamily="34" charset="0"/>
                <a:cs typeface="Arial"/>
              </a:rPr>
              <a:t>is </a:t>
            </a:r>
            <a:r>
              <a:rPr sz="2200" spc="-90" dirty="0">
                <a:latin typeface="Grotesque" panose="020B0504020202020204" pitchFamily="34" charset="0"/>
                <a:cs typeface="Arial"/>
              </a:rPr>
              <a:t>due.</a:t>
            </a:r>
            <a:r>
              <a:rPr sz="2200" spc="-100" dirty="0">
                <a:latin typeface="Grotesque" panose="020B0504020202020204" pitchFamily="34" charset="0"/>
                <a:cs typeface="Arial"/>
              </a:rPr>
              <a:t> Maybe</a:t>
            </a:r>
            <a:r>
              <a:rPr sz="22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70" dirty="0">
                <a:latin typeface="Grotesque" panose="020B0504020202020204" pitchFamily="34" charset="0"/>
                <a:cs typeface="Arial"/>
              </a:rPr>
              <a:t>I</a:t>
            </a:r>
            <a:r>
              <a:rPr sz="22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50" dirty="0">
                <a:latin typeface="Grotesque" panose="020B0504020202020204" pitchFamily="34" charset="0"/>
                <a:cs typeface="Arial"/>
              </a:rPr>
              <a:t>can</a:t>
            </a:r>
            <a:r>
              <a:rPr sz="22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40" dirty="0">
                <a:latin typeface="Grotesque" panose="020B0504020202020204" pitchFamily="34" charset="0"/>
                <a:cs typeface="Arial"/>
              </a:rPr>
              <a:t>send</a:t>
            </a:r>
            <a:r>
              <a:rPr sz="22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65" dirty="0">
                <a:latin typeface="Grotesque" panose="020B0504020202020204" pitchFamily="34" charset="0"/>
                <a:cs typeface="Arial"/>
              </a:rPr>
              <a:t>it</a:t>
            </a:r>
            <a:r>
              <a:rPr sz="22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200" dirty="0">
                <a:latin typeface="Grotesque" panose="020B0504020202020204" pitchFamily="34" charset="0"/>
                <a:cs typeface="Arial"/>
              </a:rPr>
              <a:t>to</a:t>
            </a:r>
            <a:r>
              <a:rPr sz="2200" spc="-90" dirty="0">
                <a:latin typeface="Grotesque" panose="020B0504020202020204" pitchFamily="34" charset="0"/>
                <a:cs typeface="Arial"/>
              </a:rPr>
              <a:t> you </a:t>
            </a:r>
            <a:r>
              <a:rPr sz="2200" spc="-105" dirty="0">
                <a:latin typeface="Grotesque" panose="020B0504020202020204" pitchFamily="34" charset="0"/>
                <a:cs typeface="Arial"/>
              </a:rPr>
              <a:t>by</a:t>
            </a:r>
            <a:r>
              <a:rPr sz="22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75" dirty="0">
                <a:latin typeface="Grotesque" panose="020B0504020202020204" pitchFamily="34" charset="0"/>
                <a:cs typeface="Arial"/>
              </a:rPr>
              <a:t>next</a:t>
            </a:r>
            <a:r>
              <a:rPr sz="22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200" spc="-10" dirty="0">
                <a:latin typeface="Grotesque" panose="020B0504020202020204" pitchFamily="34" charset="0"/>
                <a:cs typeface="Arial"/>
              </a:rPr>
              <a:t>week?</a:t>
            </a:r>
            <a:endParaRPr sz="2200" dirty="0">
              <a:latin typeface="Grotesque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Grotesque" panose="020B05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200" spc="-80" dirty="0">
                <a:latin typeface="Grotesque" panose="020B0504020202020204" pitchFamily="34" charset="0"/>
                <a:cs typeface="Arial"/>
              </a:rPr>
              <a:t>-</a:t>
            </a:r>
            <a:r>
              <a:rPr sz="2200" spc="-10" dirty="0">
                <a:latin typeface="Grotesque" panose="020B0504020202020204" pitchFamily="34" charset="0"/>
                <a:cs typeface="Arial"/>
              </a:rPr>
              <a:t>Student</a:t>
            </a:r>
            <a:endParaRPr sz="2200" dirty="0">
              <a:latin typeface="Grotesque" panose="020B0504020202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430" y="5121402"/>
            <a:ext cx="9946005" cy="88485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170" marR="558165">
              <a:lnSpc>
                <a:spcPct val="100000"/>
              </a:lnSpc>
              <a:spcBef>
                <a:spcPts val="180"/>
              </a:spcBef>
            </a:pPr>
            <a:r>
              <a:rPr sz="2800" spc="-20" dirty="0">
                <a:latin typeface="Grotesque" panose="020B0504020202020204" pitchFamily="34" charset="0"/>
                <a:cs typeface="Arial"/>
              </a:rPr>
              <a:t>Mentor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and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Mentee: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40" dirty="0">
                <a:latin typeface="Grotesque" panose="020B0504020202020204" pitchFamily="34" charset="0"/>
                <a:cs typeface="Arial"/>
              </a:rPr>
              <a:t>Discuss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4" dirty="0">
                <a:latin typeface="Grotesque" panose="020B0504020202020204" pitchFamily="34" charset="0"/>
                <a:cs typeface="Arial"/>
              </a:rPr>
              <a:t>makes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0" dirty="0">
                <a:latin typeface="Grotesque" panose="020B0504020202020204" pitchFamily="34" charset="0"/>
                <a:cs typeface="Arial"/>
              </a:rPr>
              <a:t>this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e-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mail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ineffective. 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could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you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do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improve </a:t>
            </a:r>
            <a:r>
              <a:rPr sz="2800" spc="-60" dirty="0">
                <a:latin typeface="Grotesque" panose="020B0504020202020204" pitchFamily="34" charset="0"/>
                <a:cs typeface="Arial"/>
              </a:rPr>
              <a:t>this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e-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mail?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23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150" y="-67802"/>
            <a:ext cx="10515600" cy="1325563"/>
          </a:xfrm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Communication:</a:t>
            </a:r>
            <a:r>
              <a:rPr spc="-100" dirty="0"/>
              <a:t> </a:t>
            </a:r>
            <a:r>
              <a:rPr spc="-430" dirty="0"/>
              <a:t>Dos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9384" y="1268386"/>
            <a:ext cx="10289540" cy="345735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spc="-125" dirty="0">
                <a:latin typeface="Grotesque" panose="020B0504020202020204" pitchFamily="34" charset="0"/>
                <a:cs typeface="Arial"/>
              </a:rPr>
              <a:t>Dear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75" dirty="0">
                <a:latin typeface="Grotesque" panose="020B0504020202020204" pitchFamily="34" charset="0"/>
                <a:cs typeface="Arial"/>
              </a:rPr>
              <a:t>Campus</a:t>
            </a:r>
            <a:r>
              <a:rPr sz="20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" dirty="0">
                <a:latin typeface="Grotesque" panose="020B0504020202020204" pitchFamily="34" charset="0"/>
                <a:cs typeface="Arial"/>
              </a:rPr>
              <a:t>Coordinator,</a:t>
            </a:r>
            <a:endParaRPr sz="2000" dirty="0">
              <a:latin typeface="Grotesque" panose="020B0504020202020204" pitchFamily="34" charset="0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1235"/>
              </a:spcBef>
            </a:pPr>
            <a:r>
              <a:rPr sz="2000" spc="-65" dirty="0">
                <a:latin typeface="Grotesque" panose="020B0504020202020204" pitchFamily="34" charset="0"/>
                <a:cs typeface="Arial"/>
              </a:rPr>
              <a:t>I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20" dirty="0">
                <a:latin typeface="Grotesque" panose="020B0504020202020204" pitchFamily="34" charset="0"/>
                <a:cs typeface="Arial"/>
              </a:rPr>
              <a:t>am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looking</a:t>
            </a:r>
            <a:r>
              <a:rPr sz="20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35" dirty="0">
                <a:latin typeface="Grotesque" panose="020B0504020202020204" pitchFamily="34" charset="0"/>
                <a:cs typeface="Arial"/>
              </a:rPr>
              <a:t>forward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to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70" dirty="0">
                <a:latin typeface="Grotesque" panose="020B0504020202020204" pitchFamily="34" charset="0"/>
                <a:cs typeface="Arial"/>
              </a:rPr>
              <a:t>meeting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0" dirty="0">
                <a:latin typeface="Grotesque" panose="020B0504020202020204" pitchFamily="34" charset="0"/>
                <a:cs typeface="Arial"/>
              </a:rPr>
              <a:t>and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working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with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you</a:t>
            </a:r>
            <a:r>
              <a:rPr sz="20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200" dirty="0">
                <a:latin typeface="Grotesque" panose="020B0504020202020204" pitchFamily="34" charset="0"/>
                <a:cs typeface="Arial"/>
              </a:rPr>
              <a:t>as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I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0" dirty="0">
                <a:latin typeface="Grotesque" panose="020B0504020202020204" pitchFamily="34" charset="0"/>
                <a:cs typeface="Arial"/>
              </a:rPr>
              <a:t>move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35" dirty="0">
                <a:latin typeface="Grotesque" panose="020B0504020202020204" pitchFamily="34" charset="0"/>
                <a:cs typeface="Arial"/>
              </a:rPr>
              <a:t>forward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20" dirty="0">
                <a:latin typeface="Grotesque" panose="020B0504020202020204" pitchFamily="34" charset="0"/>
                <a:cs typeface="Arial"/>
              </a:rPr>
              <a:t>in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my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60" dirty="0">
                <a:latin typeface="Grotesque" panose="020B0504020202020204" pitchFamily="34" charset="0"/>
                <a:cs typeface="Arial"/>
              </a:rPr>
              <a:t>VIH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experience!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50" dirty="0">
                <a:latin typeface="Grotesque" panose="020B0504020202020204" pitchFamily="34" charset="0"/>
                <a:cs typeface="Arial"/>
              </a:rPr>
              <a:t>I </a:t>
            </a:r>
            <a:r>
              <a:rPr sz="2000" spc="-120" dirty="0">
                <a:latin typeface="Grotesque" panose="020B0504020202020204" pitchFamily="34" charset="0"/>
                <a:cs typeface="Arial"/>
              </a:rPr>
              <a:t>have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30" dirty="0">
                <a:latin typeface="Grotesque" panose="020B0504020202020204" pitchFamily="34" charset="0"/>
                <a:cs typeface="Arial"/>
              </a:rPr>
              <a:t>some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revisions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I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45" dirty="0">
                <a:latin typeface="Grotesque" panose="020B0504020202020204" pitchFamily="34" charset="0"/>
                <a:cs typeface="Arial"/>
              </a:rPr>
              <a:t>would</a:t>
            </a:r>
            <a:r>
              <a:rPr sz="20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55" dirty="0">
                <a:latin typeface="Grotesque" panose="020B0504020202020204" pitchFamily="34" charset="0"/>
                <a:cs typeface="Arial"/>
              </a:rPr>
              <a:t>like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to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20" dirty="0">
                <a:latin typeface="Grotesque" panose="020B0504020202020204" pitchFamily="34" charset="0"/>
                <a:cs typeface="Arial"/>
              </a:rPr>
              <a:t>make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to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my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40" dirty="0">
                <a:latin typeface="Grotesque" panose="020B0504020202020204" pitchFamily="34" charset="0"/>
                <a:cs typeface="Arial"/>
              </a:rPr>
              <a:t>current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" dirty="0">
                <a:latin typeface="Grotesque" panose="020B0504020202020204" pitchFamily="34" charset="0"/>
                <a:cs typeface="Arial"/>
              </a:rPr>
              <a:t>draft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of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my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0" dirty="0">
                <a:latin typeface="Grotesque" panose="020B0504020202020204" pitchFamily="34" charset="0"/>
                <a:cs typeface="Arial"/>
              </a:rPr>
              <a:t>experience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20" dirty="0">
                <a:latin typeface="Grotesque" panose="020B0504020202020204" pitchFamily="34" charset="0"/>
                <a:cs typeface="Arial"/>
              </a:rPr>
              <a:t>report,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45" dirty="0">
                <a:latin typeface="Grotesque" panose="020B0504020202020204" pitchFamily="34" charset="0"/>
                <a:cs typeface="Arial"/>
              </a:rPr>
              <a:t>so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I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35" dirty="0">
                <a:latin typeface="Grotesque" panose="020B0504020202020204" pitchFamily="34" charset="0"/>
                <a:cs typeface="Arial"/>
              </a:rPr>
              <a:t>can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20" dirty="0">
                <a:latin typeface="Grotesque" panose="020B0504020202020204" pitchFamily="34" charset="0"/>
                <a:cs typeface="Arial"/>
              </a:rPr>
              <a:t>send </a:t>
            </a:r>
            <a:r>
              <a:rPr sz="2000" spc="65" dirty="0">
                <a:latin typeface="Grotesque" panose="020B0504020202020204" pitchFamily="34" charset="0"/>
                <a:cs typeface="Arial"/>
              </a:rPr>
              <a:t>it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to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you</a:t>
            </a:r>
            <a:r>
              <a:rPr sz="20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by </a:t>
            </a:r>
            <a:r>
              <a:rPr sz="2000" spc="-40" dirty="0">
                <a:latin typeface="Grotesque" panose="020B0504020202020204" pitchFamily="34" charset="0"/>
                <a:cs typeface="Arial"/>
              </a:rPr>
              <a:t>this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coming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45" dirty="0">
                <a:latin typeface="Grotesque" panose="020B0504020202020204" pitchFamily="34" charset="0"/>
                <a:cs typeface="Arial"/>
              </a:rPr>
              <a:t>Tuesday.</a:t>
            </a:r>
            <a:r>
              <a:rPr sz="20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I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45" dirty="0">
                <a:latin typeface="Grotesque" panose="020B0504020202020204" pitchFamily="34" charset="0"/>
                <a:cs typeface="Arial"/>
              </a:rPr>
              <a:t>would</a:t>
            </a:r>
            <a:r>
              <a:rPr sz="20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55" dirty="0">
                <a:latin typeface="Grotesque" panose="020B0504020202020204" pitchFamily="34" charset="0"/>
                <a:cs typeface="Arial"/>
              </a:rPr>
              <a:t>like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to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10" dirty="0">
                <a:latin typeface="Grotesque" panose="020B0504020202020204" pitchFamily="34" charset="0"/>
                <a:cs typeface="Arial"/>
              </a:rPr>
              <a:t>schedule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65" dirty="0">
                <a:latin typeface="Grotesque" panose="020B0504020202020204" pitchFamily="34" charset="0"/>
                <a:cs typeface="Arial"/>
              </a:rPr>
              <a:t>a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20" dirty="0">
                <a:latin typeface="Grotesque" panose="020B0504020202020204" pitchFamily="34" charset="0"/>
                <a:cs typeface="Arial"/>
              </a:rPr>
              <a:t>time</a:t>
            </a:r>
            <a:r>
              <a:rPr sz="20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to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meet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70" dirty="0">
                <a:latin typeface="Grotesque" panose="020B0504020202020204" pitchFamily="34" charset="0"/>
                <a:cs typeface="Arial"/>
              </a:rPr>
              <a:t>next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week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10" dirty="0">
                <a:latin typeface="Grotesque" panose="020B0504020202020204" pitchFamily="34" charset="0"/>
                <a:cs typeface="Arial"/>
              </a:rPr>
              <a:t>and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40" dirty="0">
                <a:latin typeface="Grotesque" panose="020B0504020202020204" pitchFamily="34" charset="0"/>
                <a:cs typeface="Arial"/>
              </a:rPr>
              <a:t>discuss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25" dirty="0">
                <a:latin typeface="Grotesque" panose="020B0504020202020204" pitchFamily="34" charset="0"/>
                <a:cs typeface="Arial"/>
              </a:rPr>
              <a:t>my 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experience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20" dirty="0">
                <a:latin typeface="Grotesque" panose="020B0504020202020204" pitchFamily="34" charset="0"/>
                <a:cs typeface="Arial"/>
              </a:rPr>
              <a:t>report.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I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20" dirty="0">
                <a:latin typeface="Grotesque" panose="020B0504020202020204" pitchFamily="34" charset="0"/>
                <a:cs typeface="Arial"/>
              </a:rPr>
              <a:t>am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available</a:t>
            </a:r>
            <a:r>
              <a:rPr sz="2000" spc="-5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40" dirty="0">
                <a:latin typeface="Grotesque" panose="020B0504020202020204" pitchFamily="34" charset="0"/>
                <a:cs typeface="Arial"/>
              </a:rPr>
              <a:t>following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dates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" dirty="0">
                <a:latin typeface="Grotesque" panose="020B0504020202020204" pitchFamily="34" charset="0"/>
                <a:cs typeface="Arial"/>
              </a:rPr>
              <a:t>times:</a:t>
            </a:r>
            <a:endParaRPr sz="2000" dirty="0">
              <a:latin typeface="Grotesque" panose="020B0504020202020204" pitchFamily="34" charset="0"/>
              <a:cs typeface="Arial"/>
            </a:endParaRPr>
          </a:p>
          <a:p>
            <a:pPr marL="12700" marR="6464300">
              <a:lnSpc>
                <a:spcPts val="3360"/>
              </a:lnSpc>
              <a:spcBef>
                <a:spcPts val="240"/>
              </a:spcBef>
            </a:pPr>
            <a:r>
              <a:rPr sz="2000" spc="-130" dirty="0">
                <a:latin typeface="Grotesque" panose="020B0504020202020204" pitchFamily="34" charset="0"/>
                <a:cs typeface="Arial"/>
              </a:rPr>
              <a:t>Tuesday:</a:t>
            </a:r>
            <a:r>
              <a:rPr sz="20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5" dirty="0">
                <a:latin typeface="Grotesque" panose="020B0504020202020204" pitchFamily="34" charset="0"/>
                <a:cs typeface="Arial"/>
              </a:rPr>
              <a:t>11am-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12pm</a:t>
            </a:r>
            <a:r>
              <a:rPr sz="20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30" dirty="0">
                <a:latin typeface="Grotesque" panose="020B0504020202020204" pitchFamily="34" charset="0"/>
                <a:cs typeface="Arial"/>
              </a:rPr>
              <a:t>or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2pm-</a:t>
            </a:r>
            <a:r>
              <a:rPr sz="2000" spc="-25" dirty="0">
                <a:latin typeface="Grotesque" panose="020B0504020202020204" pitchFamily="34" charset="0"/>
                <a:cs typeface="Arial"/>
              </a:rPr>
              <a:t>3pm </a:t>
            </a:r>
            <a:r>
              <a:rPr sz="2000" spc="-110" dirty="0">
                <a:latin typeface="Grotesque" panose="020B0504020202020204" pitchFamily="34" charset="0"/>
                <a:cs typeface="Arial"/>
              </a:rPr>
              <a:t>Wednesday: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10" dirty="0">
                <a:latin typeface="Grotesque" panose="020B0504020202020204" pitchFamily="34" charset="0"/>
                <a:cs typeface="Arial"/>
              </a:rPr>
              <a:t>9am-</a:t>
            </a:r>
            <a:r>
              <a:rPr sz="2000" spc="-105" dirty="0">
                <a:latin typeface="Grotesque" panose="020B0504020202020204" pitchFamily="34" charset="0"/>
                <a:cs typeface="Arial"/>
              </a:rPr>
              <a:t>11am</a:t>
            </a:r>
            <a:r>
              <a:rPr sz="20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30" dirty="0">
                <a:latin typeface="Grotesque" panose="020B0504020202020204" pitchFamily="34" charset="0"/>
                <a:cs typeface="Arial"/>
              </a:rPr>
              <a:t>or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3pm-</a:t>
            </a:r>
            <a:r>
              <a:rPr sz="2000" spc="-30" dirty="0">
                <a:latin typeface="Grotesque" panose="020B0504020202020204" pitchFamily="34" charset="0"/>
                <a:cs typeface="Arial"/>
              </a:rPr>
              <a:t>4pm 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Friday: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0" dirty="0">
                <a:latin typeface="Grotesque" panose="020B0504020202020204" pitchFamily="34" charset="0"/>
                <a:cs typeface="Arial"/>
              </a:rPr>
              <a:t>10am-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12pm</a:t>
            </a:r>
            <a:r>
              <a:rPr sz="20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" dirty="0">
                <a:latin typeface="Grotesque" panose="020B0504020202020204" pitchFamily="34" charset="0"/>
                <a:cs typeface="Arial"/>
              </a:rPr>
              <a:t>or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1pm-</a:t>
            </a:r>
            <a:r>
              <a:rPr sz="2000" spc="-25" dirty="0">
                <a:latin typeface="Grotesque" panose="020B0504020202020204" pitchFamily="34" charset="0"/>
                <a:cs typeface="Arial"/>
              </a:rPr>
              <a:t>3pm</a:t>
            </a:r>
            <a:endParaRPr sz="2000" dirty="0">
              <a:latin typeface="Grotesque" panose="020B05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000" spc="-160" dirty="0">
                <a:latin typeface="Grotesque" panose="020B0504020202020204" pitchFamily="34" charset="0"/>
                <a:cs typeface="Arial"/>
              </a:rPr>
              <a:t>Please</a:t>
            </a:r>
            <a:r>
              <a:rPr sz="20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let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5" dirty="0">
                <a:latin typeface="Grotesque" panose="020B0504020202020204" pitchFamily="34" charset="0"/>
                <a:cs typeface="Arial"/>
              </a:rPr>
              <a:t>me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70" dirty="0">
                <a:latin typeface="Grotesque" panose="020B0504020202020204" pitchFamily="34" charset="0"/>
                <a:cs typeface="Arial"/>
              </a:rPr>
              <a:t>know</a:t>
            </a:r>
            <a:r>
              <a:rPr sz="20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if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10" dirty="0">
                <a:latin typeface="Grotesque" panose="020B0504020202020204" pitchFamily="34" charset="0"/>
                <a:cs typeface="Arial"/>
              </a:rPr>
              <a:t>any</a:t>
            </a:r>
            <a:r>
              <a:rPr sz="20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of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25" dirty="0">
                <a:latin typeface="Grotesque" panose="020B0504020202020204" pitchFamily="34" charset="0"/>
                <a:cs typeface="Arial"/>
              </a:rPr>
              <a:t>the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5" dirty="0">
                <a:latin typeface="Grotesque" panose="020B0504020202020204" pitchFamily="34" charset="0"/>
                <a:cs typeface="Arial"/>
              </a:rPr>
              <a:t>above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times</a:t>
            </a:r>
            <a:r>
              <a:rPr sz="20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50" dirty="0">
                <a:latin typeface="Grotesque" panose="020B0504020202020204" pitchFamily="34" charset="0"/>
                <a:cs typeface="Arial"/>
              </a:rPr>
              <a:t>work</a:t>
            </a:r>
            <a:r>
              <a:rPr sz="20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with</a:t>
            </a:r>
            <a:r>
              <a:rPr sz="20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55" dirty="0">
                <a:latin typeface="Grotesque" panose="020B0504020202020204" pitchFamily="34" charset="0"/>
                <a:cs typeface="Arial"/>
              </a:rPr>
              <a:t>your</a:t>
            </a:r>
            <a:r>
              <a:rPr sz="20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10" dirty="0">
                <a:latin typeface="Grotesque" panose="020B0504020202020204" pitchFamily="34" charset="0"/>
                <a:cs typeface="Arial"/>
              </a:rPr>
              <a:t>schedule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to</a:t>
            </a:r>
            <a:r>
              <a:rPr sz="20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55" dirty="0">
                <a:latin typeface="Grotesque" panose="020B0504020202020204" pitchFamily="34" charset="0"/>
                <a:cs typeface="Arial"/>
              </a:rPr>
              <a:t>meet</a:t>
            </a:r>
            <a:r>
              <a:rPr sz="20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dirty="0">
                <a:latin typeface="Grotesque" panose="020B0504020202020204" pitchFamily="34" charset="0"/>
                <a:cs typeface="Arial"/>
              </a:rPr>
              <a:t>with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25" dirty="0">
                <a:latin typeface="Grotesque" panose="020B0504020202020204" pitchFamily="34" charset="0"/>
                <a:cs typeface="Arial"/>
              </a:rPr>
              <a:t>me.</a:t>
            </a:r>
            <a:endParaRPr sz="2000" dirty="0">
              <a:latin typeface="Grotesque" panose="020B0504020202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384" y="4736368"/>
            <a:ext cx="1405179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latin typeface="Grotesque" panose="020B0504020202020204" pitchFamily="34" charset="0"/>
                <a:cs typeface="Arial"/>
              </a:rPr>
              <a:t>Best, </a:t>
            </a:r>
            <a:r>
              <a:rPr sz="2000" spc="-80" dirty="0">
                <a:latin typeface="Grotesque" panose="020B0504020202020204" pitchFamily="34" charset="0"/>
                <a:cs typeface="Arial"/>
              </a:rPr>
              <a:t>Student</a:t>
            </a:r>
            <a:endParaRPr sz="2000" dirty="0">
              <a:latin typeface="Grotesque" panose="020B0504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9661" y="5621273"/>
            <a:ext cx="9368155" cy="88485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80"/>
              </a:spcBef>
            </a:pPr>
            <a:r>
              <a:rPr sz="2800" spc="-20" dirty="0">
                <a:latin typeface="Grotesque" panose="020B0504020202020204" pitchFamily="34" charset="0"/>
                <a:cs typeface="Arial"/>
              </a:rPr>
              <a:t>Mentor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and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Mentee: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35" dirty="0">
                <a:latin typeface="Grotesque" panose="020B0504020202020204" pitchFamily="34" charset="0"/>
                <a:cs typeface="Arial"/>
              </a:rPr>
              <a:t>Discuss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55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4" dirty="0">
                <a:latin typeface="Grotesque" panose="020B0504020202020204" pitchFamily="34" charset="0"/>
                <a:cs typeface="Arial"/>
              </a:rPr>
              <a:t>makes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0" dirty="0">
                <a:latin typeface="Grotesque" panose="020B0504020202020204" pitchFamily="34" charset="0"/>
                <a:cs typeface="Arial"/>
              </a:rPr>
              <a:t>this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e-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mail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effective.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31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International</a:t>
            </a:r>
            <a:r>
              <a:rPr spc="-220" dirty="0"/>
              <a:t> </a:t>
            </a:r>
            <a:r>
              <a:rPr spc="-280" dirty="0"/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230" y="1974926"/>
            <a:ext cx="5575300" cy="4162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  <a:buClr>
                <a:schemeClr val="tx1"/>
              </a:buClr>
            </a:pPr>
            <a:r>
              <a:rPr sz="2400" spc="-40" dirty="0">
                <a:latin typeface="Grotesque" panose="020B0504020202020204" pitchFamily="34" charset="0"/>
                <a:cs typeface="Arial"/>
              </a:rPr>
              <a:t>Meet</a:t>
            </a:r>
            <a:r>
              <a:rPr sz="24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95" dirty="0">
                <a:latin typeface="Grotesque" panose="020B0504020202020204" pitchFamily="34" charset="0"/>
                <a:cs typeface="Arial"/>
              </a:rPr>
              <a:t>new</a:t>
            </a:r>
            <a:r>
              <a:rPr sz="24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0" dirty="0">
                <a:latin typeface="Grotesque" panose="020B0504020202020204" pitchFamily="34" charset="0"/>
                <a:cs typeface="Arial"/>
              </a:rPr>
              <a:t>people–</a:t>
            </a:r>
            <a:r>
              <a:rPr sz="24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25" dirty="0">
                <a:latin typeface="Grotesque" panose="020B0504020202020204" pitchFamily="34" charset="0"/>
                <a:cs typeface="Arial"/>
              </a:rPr>
              <a:t>both</a:t>
            </a:r>
            <a:r>
              <a:rPr sz="24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25" dirty="0">
                <a:latin typeface="Grotesque" panose="020B0504020202020204" pitchFamily="34" charset="0"/>
                <a:cs typeface="Arial"/>
              </a:rPr>
              <a:t>locals</a:t>
            </a:r>
            <a:r>
              <a:rPr sz="24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30" dirty="0">
                <a:latin typeface="Grotesque" panose="020B0504020202020204" pitchFamily="34" charset="0"/>
                <a:cs typeface="Arial"/>
              </a:rPr>
              <a:t>and</a:t>
            </a:r>
            <a:r>
              <a:rPr sz="24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" dirty="0">
                <a:latin typeface="Grotesque" panose="020B0504020202020204" pitchFamily="34" charset="0"/>
                <a:cs typeface="Arial"/>
              </a:rPr>
              <a:t>other</a:t>
            </a: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12700">
              <a:lnSpc>
                <a:spcPts val="2735"/>
              </a:lnSpc>
              <a:buClr>
                <a:schemeClr val="tx1"/>
              </a:buClr>
            </a:pPr>
            <a:r>
              <a:rPr sz="2400" spc="-85" dirty="0">
                <a:latin typeface="Grotesque" panose="020B0504020202020204" pitchFamily="34" charset="0"/>
                <a:cs typeface="Arial"/>
              </a:rPr>
              <a:t>students</a:t>
            </a:r>
            <a:r>
              <a:rPr sz="24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65" dirty="0">
                <a:latin typeface="Grotesque" panose="020B0504020202020204" pitchFamily="34" charset="0"/>
                <a:cs typeface="Arial"/>
              </a:rPr>
              <a:t>who</a:t>
            </a:r>
            <a:r>
              <a:rPr sz="24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5" dirty="0">
                <a:latin typeface="Grotesque" panose="020B0504020202020204" pitchFamily="34" charset="0"/>
                <a:cs typeface="Arial"/>
              </a:rPr>
              <a:t>are</a:t>
            </a:r>
            <a:r>
              <a:rPr sz="24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90" dirty="0">
                <a:latin typeface="Grotesque" panose="020B0504020202020204" pitchFamily="34" charset="0"/>
                <a:cs typeface="Arial"/>
              </a:rPr>
              <a:t>studying</a:t>
            </a:r>
            <a:r>
              <a:rPr sz="24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" dirty="0">
                <a:latin typeface="Grotesque" panose="020B0504020202020204" pitchFamily="34" charset="0"/>
                <a:cs typeface="Arial"/>
              </a:rPr>
              <a:t>abroad</a:t>
            </a: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12700">
              <a:lnSpc>
                <a:spcPts val="3329"/>
              </a:lnSpc>
              <a:spcBef>
                <a:spcPts val="835"/>
              </a:spcBef>
              <a:buClr>
                <a:schemeClr val="tx1"/>
              </a:buClr>
              <a:buSzPct val="64285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66983"/>
                </a:solidFill>
                <a:latin typeface="Grotesque" panose="020B0504020202020204" pitchFamily="34" charset="0"/>
                <a:cs typeface="Arial"/>
              </a:rPr>
              <a:t>Mentor:</a:t>
            </a:r>
            <a:endParaRPr sz="2800" dirty="0">
              <a:solidFill>
                <a:srgbClr val="066983"/>
              </a:solidFill>
              <a:latin typeface="Grotesque" panose="020B0504020202020204" pitchFamily="34" charset="0"/>
              <a:cs typeface="Arial"/>
            </a:endParaRPr>
          </a:p>
          <a:p>
            <a:pPr marL="812165" marR="5080" lvl="1" indent="-342900">
              <a:lnSpc>
                <a:spcPct val="90000"/>
              </a:lnSpc>
              <a:spcBef>
                <a:spcPts val="260"/>
              </a:spcBef>
              <a:buClr>
                <a:schemeClr val="tx1"/>
              </a:buClr>
              <a:buSzPct val="75000"/>
              <a:buChar char="•"/>
              <a:tabLst>
                <a:tab pos="812165" algn="l"/>
                <a:tab pos="812800" algn="l"/>
              </a:tabLst>
            </a:pPr>
            <a:r>
              <a:rPr sz="2400" spc="-135" dirty="0">
                <a:latin typeface="Grotesque" panose="020B0504020202020204" pitchFamily="34" charset="0"/>
                <a:cs typeface="Arial"/>
              </a:rPr>
              <a:t>Describe</a:t>
            </a:r>
            <a:r>
              <a:rPr sz="24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65" dirty="0">
                <a:latin typeface="Grotesque" panose="020B0504020202020204" pitchFamily="34" charset="0"/>
                <a:cs typeface="Arial"/>
              </a:rPr>
              <a:t>your</a:t>
            </a:r>
            <a:r>
              <a:rPr sz="24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10" dirty="0">
                <a:latin typeface="Grotesque" panose="020B0504020202020204" pitchFamily="34" charset="0"/>
                <a:cs typeface="Arial"/>
              </a:rPr>
              <a:t>approach</a:t>
            </a:r>
            <a:r>
              <a:rPr sz="24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dirty="0">
                <a:latin typeface="Grotesque" panose="020B0504020202020204" pitchFamily="34" charset="0"/>
                <a:cs typeface="Arial"/>
              </a:rPr>
              <a:t>to</a:t>
            </a:r>
            <a:r>
              <a:rPr sz="24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55" dirty="0">
                <a:latin typeface="Grotesque" panose="020B0504020202020204" pitchFamily="34" charset="0"/>
                <a:cs typeface="Arial"/>
              </a:rPr>
              <a:t>developing </a:t>
            </a:r>
            <a:r>
              <a:rPr sz="2400" spc="-195" dirty="0">
                <a:latin typeface="Grotesque" panose="020B0504020202020204" pitchFamily="34" charset="0"/>
                <a:cs typeface="Arial"/>
              </a:rPr>
              <a:t>a</a:t>
            </a:r>
            <a:r>
              <a:rPr sz="24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85" dirty="0">
                <a:latin typeface="Grotesque" panose="020B0504020202020204" pitchFamily="34" charset="0"/>
                <a:cs typeface="Arial"/>
              </a:rPr>
              <a:t>relationships</a:t>
            </a:r>
            <a:r>
              <a:rPr sz="24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95" dirty="0">
                <a:latin typeface="Grotesque" panose="020B0504020202020204" pitchFamily="34" charset="0"/>
                <a:cs typeface="Arial"/>
              </a:rPr>
              <a:t>abroad. </a:t>
            </a:r>
            <a:r>
              <a:rPr sz="2400" spc="-80" dirty="0">
                <a:latin typeface="Grotesque" panose="020B0504020202020204" pitchFamily="34" charset="0"/>
                <a:cs typeface="Arial"/>
              </a:rPr>
              <a:t>What</a:t>
            </a:r>
            <a:r>
              <a:rPr sz="24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" dirty="0">
                <a:latin typeface="Grotesque" panose="020B0504020202020204" pitchFamily="34" charset="0"/>
                <a:cs typeface="Arial"/>
              </a:rPr>
              <a:t>worked </a:t>
            </a:r>
            <a:r>
              <a:rPr sz="2400" spc="-80" dirty="0">
                <a:latin typeface="Grotesque" panose="020B0504020202020204" pitchFamily="34" charset="0"/>
                <a:cs typeface="Arial"/>
              </a:rPr>
              <a:t>well?</a:t>
            </a:r>
            <a:r>
              <a:rPr sz="24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80" dirty="0">
                <a:latin typeface="Grotesque" panose="020B0504020202020204" pitchFamily="34" charset="0"/>
                <a:cs typeface="Arial"/>
              </a:rPr>
              <a:t>What</a:t>
            </a:r>
            <a:r>
              <a:rPr sz="24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60" dirty="0">
                <a:latin typeface="Grotesque" panose="020B0504020202020204" pitchFamily="34" charset="0"/>
                <a:cs typeface="Arial"/>
              </a:rPr>
              <a:t>would</a:t>
            </a:r>
            <a:r>
              <a:rPr sz="24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0" dirty="0">
                <a:latin typeface="Grotesque" panose="020B0504020202020204" pitchFamily="34" charset="0"/>
                <a:cs typeface="Arial"/>
              </a:rPr>
              <a:t>you</a:t>
            </a:r>
            <a:r>
              <a:rPr sz="2400" spc="-90" dirty="0">
                <a:latin typeface="Grotesque" panose="020B0504020202020204" pitchFamily="34" charset="0"/>
                <a:cs typeface="Arial"/>
              </a:rPr>
              <a:t> do </a:t>
            </a:r>
            <a:r>
              <a:rPr sz="2400" spc="-30" dirty="0">
                <a:latin typeface="Grotesque" panose="020B0504020202020204" pitchFamily="34" charset="0"/>
                <a:cs typeface="Arial"/>
              </a:rPr>
              <a:t>differently</a:t>
            </a:r>
            <a:r>
              <a:rPr sz="24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25" dirty="0">
                <a:latin typeface="Grotesque" panose="020B0504020202020204" pitchFamily="34" charset="0"/>
                <a:cs typeface="Arial"/>
              </a:rPr>
              <a:t>if </a:t>
            </a:r>
            <a:r>
              <a:rPr sz="2400" spc="-100" dirty="0">
                <a:latin typeface="Grotesque" panose="020B0504020202020204" pitchFamily="34" charset="0"/>
                <a:cs typeface="Arial"/>
              </a:rPr>
              <a:t>you</a:t>
            </a:r>
            <a:r>
              <a:rPr sz="24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85" dirty="0">
                <a:latin typeface="Grotesque" panose="020B0504020202020204" pitchFamily="34" charset="0"/>
                <a:cs typeface="Arial"/>
              </a:rPr>
              <a:t>could</a:t>
            </a:r>
            <a:r>
              <a:rPr sz="24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90" dirty="0">
                <a:latin typeface="Grotesque" panose="020B0504020202020204" pitchFamily="34" charset="0"/>
                <a:cs typeface="Arial"/>
              </a:rPr>
              <a:t>do</a:t>
            </a:r>
            <a:r>
              <a:rPr sz="24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70" dirty="0">
                <a:latin typeface="Grotesque" panose="020B0504020202020204" pitchFamily="34" charset="0"/>
                <a:cs typeface="Arial"/>
              </a:rPr>
              <a:t>it</a:t>
            </a:r>
            <a:r>
              <a:rPr sz="24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" dirty="0">
                <a:latin typeface="Grotesque" panose="020B0504020202020204" pitchFamily="34" charset="0"/>
                <a:cs typeface="Arial"/>
              </a:rPr>
              <a:t>again?</a:t>
            </a: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12700">
              <a:lnSpc>
                <a:spcPts val="3335"/>
              </a:lnSpc>
              <a:spcBef>
                <a:spcPts val="840"/>
              </a:spcBef>
              <a:buClr>
                <a:schemeClr val="tx1"/>
              </a:buClr>
              <a:buSzPct val="64285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66983"/>
                </a:solidFill>
                <a:latin typeface="Grotesque" panose="020B0504020202020204" pitchFamily="34" charset="0"/>
                <a:cs typeface="Arial"/>
              </a:rPr>
              <a:t>Mentee:</a:t>
            </a:r>
            <a:endParaRPr sz="2800" dirty="0">
              <a:solidFill>
                <a:srgbClr val="066983"/>
              </a:solidFill>
              <a:latin typeface="Grotesque" panose="020B0504020202020204" pitchFamily="34" charset="0"/>
              <a:cs typeface="Arial"/>
            </a:endParaRPr>
          </a:p>
          <a:p>
            <a:pPr marL="812165" marR="48895" lvl="1" indent="-342900">
              <a:lnSpc>
                <a:spcPts val="2590"/>
              </a:lnSpc>
              <a:spcBef>
                <a:spcPts val="300"/>
              </a:spcBef>
              <a:buClr>
                <a:schemeClr val="tx1"/>
              </a:buClr>
              <a:buSzPct val="75000"/>
              <a:buChar char="•"/>
              <a:tabLst>
                <a:tab pos="812165" algn="l"/>
                <a:tab pos="812800" algn="l"/>
              </a:tabLst>
            </a:pPr>
            <a:r>
              <a:rPr sz="2400" spc="-80" dirty="0">
                <a:latin typeface="Grotesque" panose="020B0504020202020204" pitchFamily="34" charset="0"/>
                <a:cs typeface="Arial"/>
              </a:rPr>
              <a:t>What</a:t>
            </a:r>
            <a:r>
              <a:rPr sz="24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5" dirty="0">
                <a:latin typeface="Grotesque" panose="020B0504020202020204" pitchFamily="34" charset="0"/>
                <a:cs typeface="Arial"/>
              </a:rPr>
              <a:t>are </a:t>
            </a:r>
            <a:r>
              <a:rPr sz="2400" spc="-45" dirty="0">
                <a:latin typeface="Grotesque" panose="020B0504020202020204" pitchFamily="34" charset="0"/>
                <a:cs typeface="Arial"/>
              </a:rPr>
              <a:t>three</a:t>
            </a:r>
            <a:r>
              <a:rPr sz="24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85" dirty="0">
                <a:latin typeface="Grotesque" panose="020B0504020202020204" pitchFamily="34" charset="0"/>
                <a:cs typeface="Arial"/>
              </a:rPr>
              <a:t>things</a:t>
            </a:r>
            <a:r>
              <a:rPr sz="24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dirty="0">
                <a:latin typeface="Grotesque" panose="020B0504020202020204" pitchFamily="34" charset="0"/>
                <a:cs typeface="Arial"/>
              </a:rPr>
              <a:t>that</a:t>
            </a:r>
            <a:r>
              <a:rPr sz="24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0" dirty="0">
                <a:latin typeface="Grotesque" panose="020B0504020202020204" pitchFamily="34" charset="0"/>
                <a:cs typeface="Arial"/>
              </a:rPr>
              <a:t>you </a:t>
            </a:r>
            <a:r>
              <a:rPr sz="2400" dirty="0">
                <a:latin typeface="Grotesque" panose="020B0504020202020204" pitchFamily="34" charset="0"/>
                <a:cs typeface="Arial"/>
              </a:rPr>
              <a:t>will</a:t>
            </a:r>
            <a:r>
              <a:rPr sz="24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35" dirty="0">
                <a:latin typeface="Grotesque" panose="020B0504020202020204" pitchFamily="34" charset="0"/>
                <a:cs typeface="Arial"/>
              </a:rPr>
              <a:t>do </a:t>
            </a:r>
            <a:r>
              <a:rPr sz="2400" dirty="0">
                <a:latin typeface="Grotesque" panose="020B0504020202020204" pitchFamily="34" charset="0"/>
                <a:cs typeface="Arial"/>
              </a:rPr>
              <a:t>to</a:t>
            </a:r>
            <a:r>
              <a:rPr sz="24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95" dirty="0">
                <a:latin typeface="Grotesque" panose="020B0504020202020204" pitchFamily="34" charset="0"/>
                <a:cs typeface="Arial"/>
              </a:rPr>
              <a:t>develop</a:t>
            </a:r>
            <a:r>
              <a:rPr sz="24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85" dirty="0">
                <a:latin typeface="Grotesque" panose="020B0504020202020204" pitchFamily="34" charset="0"/>
                <a:cs typeface="Arial"/>
              </a:rPr>
              <a:t>relationships</a:t>
            </a:r>
            <a:r>
              <a:rPr sz="24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400" spc="-10" dirty="0">
                <a:latin typeface="Grotesque" panose="020B0504020202020204" pitchFamily="34" charset="0"/>
                <a:cs typeface="Arial"/>
              </a:rPr>
              <a:t>abroad?</a:t>
            </a:r>
            <a:endParaRPr sz="2400" dirty="0">
              <a:latin typeface="Grotesque" panose="020B0504020202020204" pitchFamily="34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89737" y="2037969"/>
            <a:ext cx="4832350" cy="3638550"/>
            <a:chOff x="6789737" y="2037969"/>
            <a:chExt cx="4832350" cy="3638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8376" y="2066544"/>
              <a:ext cx="4774691" cy="3581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04025" y="2052256"/>
              <a:ext cx="4803775" cy="3609975"/>
            </a:xfrm>
            <a:custGeom>
              <a:avLst/>
              <a:gdLst/>
              <a:ahLst/>
              <a:cxnLst/>
              <a:rect l="l" t="t" r="r" b="b"/>
              <a:pathLst>
                <a:path w="4803775" h="3609975">
                  <a:moveTo>
                    <a:pt x="0" y="3609975"/>
                  </a:moveTo>
                  <a:lnTo>
                    <a:pt x="4803267" y="3609975"/>
                  </a:lnTo>
                  <a:lnTo>
                    <a:pt x="4803267" y="0"/>
                  </a:lnTo>
                  <a:lnTo>
                    <a:pt x="0" y="0"/>
                  </a:lnTo>
                  <a:lnTo>
                    <a:pt x="0" y="36099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Grotesque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8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pc="-195" dirty="0"/>
              <a:t>Community</a:t>
            </a:r>
            <a:r>
              <a:rPr spc="-180" dirty="0"/>
              <a:t> </a:t>
            </a:r>
            <a:r>
              <a:rPr spc="-300" dirty="0"/>
              <a:t>Engagement</a:t>
            </a:r>
            <a:r>
              <a:rPr spc="-165" dirty="0"/>
              <a:t> </a:t>
            </a:r>
            <a:r>
              <a:rPr spc="-285" dirty="0"/>
              <a:t>Experience </a:t>
            </a:r>
            <a:r>
              <a:rPr spc="-620" dirty="0"/>
              <a:t>(CEE)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1956638"/>
            <a:ext cx="9485630" cy="31597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39370">
              <a:lnSpc>
                <a:spcPts val="3460"/>
              </a:lnSpc>
              <a:spcBef>
                <a:spcPts val="535"/>
              </a:spcBef>
              <a:buClr>
                <a:schemeClr val="tx1"/>
              </a:buClr>
            </a:pPr>
            <a:r>
              <a:rPr sz="2800" spc="-130" dirty="0">
                <a:latin typeface="Grotesque" panose="020B0504020202020204" pitchFamily="34" charset="0"/>
                <a:cs typeface="Arial"/>
              </a:rPr>
              <a:t>Collaborate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community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55" dirty="0">
                <a:latin typeface="Grotesque" panose="020B0504020202020204" pitchFamily="34" charset="0"/>
                <a:cs typeface="Arial"/>
              </a:rPr>
              <a:t>members,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cohort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members, </a:t>
            </a:r>
            <a:r>
              <a:rPr sz="2800" spc="-165" dirty="0">
                <a:latin typeface="Grotesque" panose="020B0504020202020204" pitchFamily="34" charset="0"/>
                <a:cs typeface="Arial"/>
              </a:rPr>
              <a:t>and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4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70" dirty="0">
                <a:latin typeface="Grotesque" panose="020B0504020202020204" pitchFamily="34" charset="0"/>
                <a:cs typeface="Arial"/>
              </a:rPr>
              <a:t>Campus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Coordinator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ts val="3779"/>
              </a:lnSpc>
              <a:spcBef>
                <a:spcPts val="765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Grotesque" panose="020B0504020202020204" pitchFamily="34" charset="0"/>
                <a:cs typeface="Arial"/>
              </a:rPr>
              <a:t>Mentor: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lvl="1" indent="-343535">
              <a:lnSpc>
                <a:spcPts val="3240"/>
              </a:lnSpc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90" dirty="0">
                <a:latin typeface="Grotesque" panose="020B0504020202020204" pitchFamily="34" charset="0"/>
                <a:cs typeface="Arial"/>
              </a:rPr>
              <a:t>was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459" dirty="0">
                <a:latin typeface="Grotesque" panose="020B0504020202020204" pitchFamily="34" charset="0"/>
                <a:cs typeface="Arial"/>
              </a:rPr>
              <a:t>CEE?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did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85" dirty="0">
                <a:latin typeface="Grotesque" panose="020B0504020202020204" pitchFamily="34" charset="0"/>
                <a:cs typeface="Arial"/>
              </a:rPr>
              <a:t>it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look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like?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marR="5080" lvl="1" indent="-342900">
              <a:lnSpc>
                <a:spcPts val="3020"/>
              </a:lnSpc>
              <a:spcBef>
                <a:spcPts val="320"/>
              </a:spcBef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140" dirty="0">
                <a:latin typeface="Grotesque" panose="020B0504020202020204" pitchFamily="34" charset="0"/>
                <a:cs typeface="Arial"/>
              </a:rPr>
              <a:t>How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did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you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4" dirty="0">
                <a:latin typeface="Grotesque" panose="020B0504020202020204" pitchFamily="34" charset="0"/>
                <a:cs typeface="Arial"/>
              </a:rPr>
              <a:t>use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525" dirty="0">
                <a:latin typeface="Grotesque" panose="020B0504020202020204" pitchFamily="34" charset="0"/>
                <a:cs typeface="Arial"/>
              </a:rPr>
              <a:t>CEE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70" dirty="0">
                <a:latin typeface="Grotesque" panose="020B0504020202020204" pitchFamily="34" charset="0"/>
                <a:cs typeface="Arial"/>
              </a:rPr>
              <a:t>as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60" dirty="0">
                <a:latin typeface="Grotesque" panose="020B0504020202020204" pitchFamily="34" charset="0"/>
                <a:cs typeface="Arial"/>
              </a:rPr>
              <a:t>an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opportunity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55" dirty="0">
                <a:latin typeface="Grotesque" panose="020B0504020202020204" pitchFamily="34" charset="0"/>
                <a:cs typeface="Arial"/>
              </a:rPr>
              <a:t>expand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your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network?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lvl="1" indent="-343535">
              <a:lnSpc>
                <a:spcPts val="3175"/>
              </a:lnSpc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0" dirty="0">
                <a:latin typeface="Grotesque" panose="020B0504020202020204" pitchFamily="34" charset="0"/>
                <a:cs typeface="Arial"/>
              </a:rPr>
              <a:t>advice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do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you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65" dirty="0">
                <a:latin typeface="Grotesque" panose="020B0504020202020204" pitchFamily="34" charset="0"/>
                <a:cs typeface="Arial"/>
              </a:rPr>
              <a:t>have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for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mentee?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97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Beyond</a:t>
            </a:r>
            <a:r>
              <a:rPr spc="-229" dirty="0"/>
              <a:t> </a:t>
            </a:r>
            <a:r>
              <a:rPr spc="-55" dirty="0"/>
              <a:t>the</a:t>
            </a:r>
            <a:r>
              <a:rPr spc="-265" dirty="0"/>
              <a:t> </a:t>
            </a:r>
            <a:r>
              <a:rPr spc="-195" dirty="0"/>
              <a:t>Retreats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21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pc="-25" dirty="0"/>
              <a:t>Mentor:</a:t>
            </a:r>
            <a:r>
              <a:rPr spc="-114" dirty="0"/>
              <a:t> </a:t>
            </a:r>
            <a:r>
              <a:rPr spc="-135" dirty="0"/>
              <a:t>Explain</a:t>
            </a:r>
            <a:r>
              <a:rPr spc="-120" dirty="0"/>
              <a:t> </a:t>
            </a:r>
            <a:r>
              <a:rPr spc="-60" dirty="0"/>
              <a:t>your</a:t>
            </a:r>
            <a:r>
              <a:rPr spc="-120" dirty="0"/>
              <a:t> </a:t>
            </a:r>
            <a:r>
              <a:rPr spc="-85" dirty="0"/>
              <a:t>strategy</a:t>
            </a:r>
            <a:r>
              <a:rPr spc="-120" dirty="0"/>
              <a:t> </a:t>
            </a:r>
            <a:r>
              <a:rPr spc="-90" dirty="0"/>
              <a:t>on</a:t>
            </a:r>
            <a:r>
              <a:rPr spc="-114" dirty="0"/>
              <a:t> </a:t>
            </a:r>
            <a:r>
              <a:rPr spc="-110" dirty="0"/>
              <a:t>staying</a:t>
            </a:r>
            <a:r>
              <a:rPr spc="-125" dirty="0"/>
              <a:t> </a:t>
            </a:r>
            <a:r>
              <a:rPr spc="-85" dirty="0"/>
              <a:t>active</a:t>
            </a:r>
            <a:r>
              <a:rPr spc="-125" dirty="0"/>
              <a:t> </a:t>
            </a:r>
            <a:r>
              <a:rPr dirty="0"/>
              <a:t>within</a:t>
            </a:r>
            <a:r>
              <a:rPr spc="-125" dirty="0"/>
              <a:t> </a:t>
            </a:r>
            <a:r>
              <a:rPr spc="-35" dirty="0"/>
              <a:t>the</a:t>
            </a:r>
            <a:r>
              <a:rPr spc="-110" dirty="0"/>
              <a:t> </a:t>
            </a:r>
            <a:r>
              <a:rPr spc="-200" dirty="0"/>
              <a:t>VIH</a:t>
            </a:r>
            <a:r>
              <a:rPr spc="-105" dirty="0"/>
              <a:t> </a:t>
            </a:r>
            <a:r>
              <a:rPr spc="-10" dirty="0"/>
              <a:t>Network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 marL="0" indent="0">
              <a:lnSpc>
                <a:spcPct val="100000"/>
              </a:lnSpc>
              <a:spcBef>
                <a:spcPts val="1945"/>
              </a:spcBef>
              <a:buNone/>
            </a:pPr>
            <a:r>
              <a:rPr spc="-80" dirty="0"/>
              <a:t>Other </a:t>
            </a:r>
            <a:r>
              <a:rPr spc="-20" dirty="0"/>
              <a:t>tips:</a:t>
            </a:r>
          </a:p>
          <a:p>
            <a:pPr marL="354965" indent="-342900">
              <a:lnSpc>
                <a:spcPct val="100000"/>
              </a:lnSpc>
              <a:spcBef>
                <a:spcPts val="915"/>
              </a:spcBef>
              <a:buClr>
                <a:schemeClr val="tx1"/>
              </a:buClr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pc="-130" dirty="0"/>
              <a:t>Connect</a:t>
            </a:r>
            <a:r>
              <a:rPr spc="-114" dirty="0"/>
              <a:t> </a:t>
            </a:r>
            <a:r>
              <a:rPr dirty="0"/>
              <a:t>with</a:t>
            </a:r>
            <a:r>
              <a:rPr spc="-114" dirty="0"/>
              <a:t> </a:t>
            </a:r>
            <a:r>
              <a:rPr spc="-200" dirty="0"/>
              <a:t>VIH</a:t>
            </a:r>
            <a:r>
              <a:rPr spc="-95" dirty="0"/>
              <a:t> </a:t>
            </a:r>
            <a:r>
              <a:rPr spc="-90" dirty="0"/>
              <a:t>on</a:t>
            </a:r>
            <a:r>
              <a:rPr spc="-105" dirty="0"/>
              <a:t> </a:t>
            </a:r>
            <a:r>
              <a:rPr spc="-114" dirty="0"/>
              <a:t>LinkedIn,</a:t>
            </a:r>
            <a:r>
              <a:rPr spc="-90" dirty="0"/>
              <a:t> </a:t>
            </a:r>
            <a:r>
              <a:rPr spc="-155" dirty="0"/>
              <a:t>Facebook,</a:t>
            </a:r>
            <a:r>
              <a:rPr spc="-120" dirty="0"/>
              <a:t> </a:t>
            </a:r>
            <a:r>
              <a:rPr spc="-105" dirty="0"/>
              <a:t>Instagram, </a:t>
            </a:r>
            <a:r>
              <a:rPr spc="-125" dirty="0"/>
              <a:t>and</a:t>
            </a:r>
            <a:r>
              <a:rPr spc="-105" dirty="0"/>
              <a:t> </a:t>
            </a:r>
            <a:r>
              <a:rPr spc="-10" dirty="0"/>
              <a:t>Twitter</a:t>
            </a:r>
          </a:p>
          <a:p>
            <a:pPr marL="354965" marR="114935" indent="-342900">
              <a:lnSpc>
                <a:spcPts val="2590"/>
              </a:lnSpc>
              <a:spcBef>
                <a:spcPts val="1240"/>
              </a:spcBef>
              <a:buClr>
                <a:schemeClr val="tx1"/>
              </a:buClr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pc="-215" dirty="0"/>
              <a:t>Send</a:t>
            </a:r>
            <a:r>
              <a:rPr spc="-95" dirty="0"/>
              <a:t> </a:t>
            </a:r>
            <a:r>
              <a:rPr spc="-114" dirty="0"/>
              <a:t>emails</a:t>
            </a:r>
            <a:r>
              <a:rPr spc="-105" dirty="0"/>
              <a:t> </a:t>
            </a:r>
            <a:r>
              <a:rPr dirty="0"/>
              <a:t>to</a:t>
            </a:r>
            <a:r>
              <a:rPr spc="-110" dirty="0"/>
              <a:t> </a:t>
            </a:r>
            <a:r>
              <a:rPr spc="-65" dirty="0"/>
              <a:t>your</a:t>
            </a:r>
            <a:r>
              <a:rPr spc="-85" dirty="0"/>
              <a:t> </a:t>
            </a:r>
            <a:r>
              <a:rPr spc="-150" dirty="0"/>
              <a:t>campus</a:t>
            </a:r>
            <a:r>
              <a:rPr spc="-105" dirty="0"/>
              <a:t> </a:t>
            </a:r>
            <a:r>
              <a:rPr spc="-60" dirty="0"/>
              <a:t>coordinator,</a:t>
            </a:r>
            <a:r>
              <a:rPr spc="-110" dirty="0"/>
              <a:t> </a:t>
            </a:r>
            <a:r>
              <a:rPr spc="-35" dirty="0"/>
              <a:t>the</a:t>
            </a:r>
            <a:r>
              <a:rPr spc="-85" dirty="0"/>
              <a:t> </a:t>
            </a:r>
            <a:r>
              <a:rPr spc="-100" dirty="0"/>
              <a:t>program</a:t>
            </a:r>
            <a:r>
              <a:rPr spc="-110" dirty="0"/>
              <a:t> </a:t>
            </a:r>
            <a:r>
              <a:rPr spc="-45" dirty="0"/>
              <a:t>director,</a:t>
            </a:r>
            <a:r>
              <a:rPr spc="-105" dirty="0"/>
              <a:t> </a:t>
            </a:r>
            <a:r>
              <a:rPr spc="-25" dirty="0"/>
              <a:t>and </a:t>
            </a:r>
            <a:r>
              <a:rPr spc="-65" dirty="0"/>
              <a:t>your</a:t>
            </a:r>
            <a:r>
              <a:rPr spc="-95" dirty="0"/>
              <a:t> </a:t>
            </a:r>
            <a:r>
              <a:rPr spc="-30" dirty="0"/>
              <a:t>fellow</a:t>
            </a:r>
            <a:r>
              <a:rPr spc="-114" dirty="0"/>
              <a:t> </a:t>
            </a:r>
            <a:r>
              <a:rPr spc="-140" dirty="0"/>
              <a:t>Viras</a:t>
            </a:r>
            <a:r>
              <a:rPr spc="-95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spc="-125" dirty="0"/>
              <a:t>stay</a:t>
            </a:r>
            <a:r>
              <a:rPr spc="-105" dirty="0"/>
              <a:t> </a:t>
            </a:r>
            <a:r>
              <a:rPr spc="-30" dirty="0"/>
              <a:t>in</a:t>
            </a:r>
            <a:r>
              <a:rPr spc="-100" dirty="0"/>
              <a:t> </a:t>
            </a:r>
            <a:r>
              <a:rPr spc="-10" dirty="0"/>
              <a:t>touch</a:t>
            </a:r>
          </a:p>
          <a:p>
            <a:pPr marL="354965" indent="-342900">
              <a:lnSpc>
                <a:spcPct val="100000"/>
              </a:lnSpc>
              <a:spcBef>
                <a:spcPts val="875"/>
              </a:spcBef>
              <a:buClr>
                <a:schemeClr val="tx1"/>
              </a:buClr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pc="-45" dirty="0"/>
              <a:t>Attend</a:t>
            </a:r>
            <a:r>
              <a:rPr spc="-120" dirty="0"/>
              <a:t> </a:t>
            </a:r>
            <a:r>
              <a:rPr spc="-65" dirty="0"/>
              <a:t>networking</a:t>
            </a:r>
            <a:r>
              <a:rPr spc="-114" dirty="0"/>
              <a:t> luncheons</a:t>
            </a:r>
            <a:r>
              <a:rPr spc="-110" dirty="0"/>
              <a:t> </a:t>
            </a:r>
            <a:r>
              <a:rPr spc="-130" dirty="0"/>
              <a:t>and</a:t>
            </a:r>
            <a:r>
              <a:rPr spc="-95" dirty="0"/>
              <a:t> </a:t>
            </a:r>
            <a:r>
              <a:rPr spc="-110" dirty="0"/>
              <a:t>events</a:t>
            </a:r>
            <a:r>
              <a:rPr spc="-90" dirty="0"/>
              <a:t> </a:t>
            </a:r>
            <a:r>
              <a:rPr spc="-40" dirty="0"/>
              <a:t>in</a:t>
            </a:r>
            <a:r>
              <a:rPr spc="-114" dirty="0"/>
              <a:t> </a:t>
            </a:r>
            <a:r>
              <a:rPr spc="-65" dirty="0"/>
              <a:t>your</a:t>
            </a:r>
            <a:r>
              <a:rPr spc="-100" dirty="0"/>
              <a:t> </a:t>
            </a:r>
            <a:r>
              <a:rPr spc="-20" dirty="0"/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107906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rotesque" panose="020B05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5539" y="742021"/>
            <a:ext cx="9603105" cy="187294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910"/>
              </a:spcBef>
            </a:pPr>
            <a:r>
              <a:rPr sz="4400" spc="-270" dirty="0"/>
              <a:t>Like</a:t>
            </a:r>
            <a:r>
              <a:rPr sz="4400" spc="-225" dirty="0"/>
              <a:t> </a:t>
            </a:r>
            <a:r>
              <a:rPr sz="4400" spc="-220" dirty="0"/>
              <a:t>many</a:t>
            </a:r>
            <a:r>
              <a:rPr sz="4400" spc="-229" dirty="0"/>
              <a:t> </a:t>
            </a:r>
            <a:r>
              <a:rPr sz="4400" spc="-155" dirty="0"/>
              <a:t>things</a:t>
            </a:r>
            <a:r>
              <a:rPr sz="4400" spc="-229" dirty="0"/>
              <a:t> </a:t>
            </a:r>
            <a:r>
              <a:rPr sz="4400" spc="-45" dirty="0"/>
              <a:t>in</a:t>
            </a:r>
            <a:r>
              <a:rPr sz="4400" spc="-250" dirty="0"/>
              <a:t> </a:t>
            </a:r>
            <a:r>
              <a:rPr sz="4400" spc="-40" dirty="0"/>
              <a:t>life,</a:t>
            </a:r>
            <a:r>
              <a:rPr sz="4400" spc="-220" dirty="0"/>
              <a:t> </a:t>
            </a:r>
            <a:r>
              <a:rPr sz="4400" spc="-180" dirty="0"/>
              <a:t>you</a:t>
            </a:r>
            <a:r>
              <a:rPr sz="4400" spc="-225" dirty="0"/>
              <a:t> </a:t>
            </a:r>
            <a:r>
              <a:rPr sz="4400" spc="-140" dirty="0"/>
              <a:t>get</a:t>
            </a:r>
            <a:r>
              <a:rPr sz="4400" spc="-229" dirty="0"/>
              <a:t> </a:t>
            </a:r>
            <a:r>
              <a:rPr sz="4400" dirty="0"/>
              <a:t>out</a:t>
            </a:r>
            <a:r>
              <a:rPr sz="4400" spc="-235" dirty="0"/>
              <a:t> </a:t>
            </a:r>
            <a:r>
              <a:rPr sz="4400" dirty="0"/>
              <a:t>of</a:t>
            </a:r>
            <a:r>
              <a:rPr sz="4400" spc="-225" dirty="0"/>
              <a:t> </a:t>
            </a:r>
            <a:r>
              <a:rPr sz="4400" spc="-365" dirty="0"/>
              <a:t>VIH </a:t>
            </a:r>
            <a:r>
              <a:rPr sz="4400" spc="-75" dirty="0"/>
              <a:t>what</a:t>
            </a:r>
            <a:r>
              <a:rPr sz="4400" spc="-220" dirty="0"/>
              <a:t> </a:t>
            </a:r>
            <a:r>
              <a:rPr sz="4400" spc="-175" dirty="0"/>
              <a:t>you</a:t>
            </a:r>
            <a:r>
              <a:rPr sz="4400" spc="-215" dirty="0"/>
              <a:t> </a:t>
            </a:r>
            <a:r>
              <a:rPr sz="4400" dirty="0"/>
              <a:t>put</a:t>
            </a:r>
            <a:r>
              <a:rPr sz="4400" spc="-215" dirty="0"/>
              <a:t> </a:t>
            </a:r>
            <a:r>
              <a:rPr sz="4400" dirty="0"/>
              <a:t>into</a:t>
            </a:r>
            <a:r>
              <a:rPr sz="4400" spc="-200" dirty="0"/>
              <a:t> </a:t>
            </a:r>
            <a:r>
              <a:rPr sz="4400" spc="50" dirty="0"/>
              <a:t>it.</a:t>
            </a:r>
            <a:r>
              <a:rPr sz="4400" spc="-220" dirty="0"/>
              <a:t> </a:t>
            </a:r>
            <a:r>
              <a:rPr sz="4400" dirty="0"/>
              <a:t>If</a:t>
            </a:r>
            <a:r>
              <a:rPr sz="4400" spc="-190" dirty="0"/>
              <a:t> </a:t>
            </a:r>
            <a:r>
              <a:rPr sz="4400" spc="-180" dirty="0"/>
              <a:t>you</a:t>
            </a:r>
            <a:r>
              <a:rPr sz="4400" spc="-215" dirty="0"/>
              <a:t> </a:t>
            </a:r>
            <a:r>
              <a:rPr sz="4400" dirty="0"/>
              <a:t>let</a:t>
            </a:r>
            <a:r>
              <a:rPr sz="4400" spc="-215" dirty="0"/>
              <a:t> </a:t>
            </a:r>
            <a:r>
              <a:rPr sz="4400" dirty="0"/>
              <a:t>it,</a:t>
            </a:r>
            <a:r>
              <a:rPr sz="4400" spc="-204" dirty="0"/>
              <a:t> </a:t>
            </a:r>
            <a:r>
              <a:rPr sz="4400" spc="-20" dirty="0"/>
              <a:t>this </a:t>
            </a:r>
            <a:r>
              <a:rPr sz="4400" spc="-155" dirty="0"/>
              <a:t>program</a:t>
            </a:r>
            <a:r>
              <a:rPr sz="4400" spc="-215" dirty="0"/>
              <a:t> </a:t>
            </a:r>
            <a:r>
              <a:rPr sz="4400" dirty="0"/>
              <a:t>will</a:t>
            </a:r>
            <a:r>
              <a:rPr sz="4400" spc="-180" dirty="0"/>
              <a:t> </a:t>
            </a:r>
            <a:r>
              <a:rPr sz="4400" spc="-270" dirty="0"/>
              <a:t>change</a:t>
            </a:r>
            <a:r>
              <a:rPr sz="4400" spc="-210" dirty="0"/>
              <a:t> </a:t>
            </a:r>
            <a:r>
              <a:rPr sz="4400" spc="-180" dirty="0"/>
              <a:t>you</a:t>
            </a:r>
            <a:r>
              <a:rPr sz="4400" spc="-200" dirty="0"/>
              <a:t> </a:t>
            </a:r>
            <a:r>
              <a:rPr sz="4400" dirty="0"/>
              <a:t>for</a:t>
            </a:r>
            <a:r>
              <a:rPr sz="4400" spc="-210" dirty="0"/>
              <a:t> </a:t>
            </a:r>
            <a:r>
              <a:rPr sz="4400" spc="-45" dirty="0"/>
              <a:t>the</a:t>
            </a:r>
            <a:r>
              <a:rPr sz="4400" spc="-210" dirty="0"/>
              <a:t> </a:t>
            </a:r>
            <a:r>
              <a:rPr sz="4400" spc="-10" dirty="0"/>
              <a:t>better!</a:t>
            </a:r>
            <a:endParaRPr sz="44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786" y="2597023"/>
            <a:ext cx="10127742" cy="3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6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H PPT Template" id="{0FD13F99-4257-BA45-9114-31BE257D67B1}" vid="{3F1DC7CE-82BF-8440-B6CC-99BAF35E11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561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Grotesque</vt:lpstr>
      <vt:lpstr>Modern Love Caps</vt:lpstr>
      <vt:lpstr>Office Theme</vt:lpstr>
      <vt:lpstr>PowerPoint Presentation</vt:lpstr>
      <vt:lpstr>During the Retreats…</vt:lpstr>
      <vt:lpstr>Working with Your Campus Coordinator</vt:lpstr>
      <vt:lpstr>Communication: Don’ts</vt:lpstr>
      <vt:lpstr>Communication: Dos</vt:lpstr>
      <vt:lpstr>International Experience</vt:lpstr>
      <vt:lpstr>Community Engagement Experience (CEE)</vt:lpstr>
      <vt:lpstr>Beyond the Retreats</vt:lpstr>
      <vt:lpstr>Like many things in life, you get out of VIH what you put into it. If you let it, this program will change you for the better!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Couch, Crystal L.</dc:creator>
  <cp:lastModifiedBy>Couch, Crystal L.</cp:lastModifiedBy>
  <cp:revision>1</cp:revision>
  <dcterms:created xsi:type="dcterms:W3CDTF">2022-09-07T18:15:11Z</dcterms:created>
  <dcterms:modified xsi:type="dcterms:W3CDTF">2022-09-07T18:34:58Z</dcterms:modified>
</cp:coreProperties>
</file>