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6983"/>
    <a:srgbClr val="C8DADA"/>
    <a:srgbClr val="72BE94"/>
    <a:srgbClr val="848C94"/>
    <a:srgbClr val="179552"/>
    <a:srgbClr val="309BF4"/>
    <a:srgbClr val="70FFD9"/>
    <a:srgbClr val="87F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90"/>
  </p:normalViewPr>
  <p:slideViewPr>
    <p:cSldViewPr snapToGrid="0">
      <p:cViewPr varScale="1">
        <p:scale>
          <a:sx n="90" d="100"/>
          <a:sy n="90" d="100"/>
        </p:scale>
        <p:origin x="232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rotesque" panose="020B0504020202020204" pitchFamily="34" charset="0"/>
              </a:defRPr>
            </a:lvl1pPr>
          </a:lstStyle>
          <a:p>
            <a:fld id="{846CE7D5-CF57-46EF-B807-FDD0502418D4}" type="datetimeFigureOut">
              <a:rPr lang="en-US" smtClean="0"/>
              <a:pPr/>
              <a:t>9/7/22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rotesque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rotesque" panose="020B0504020202020204" pitchFamily="34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Modern Love Caps" pitchFamily="8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rotesque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rotesque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rotesque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rotesque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rotesque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viraheinz.pitt.edu/scholars/community-engagement-experience/cee-templates" TargetMode="Externa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iraheinz.pitt.edu/scholars/community-engagement-experience/cee-templates" TargetMode="External"/><Relationship Id="rId5" Type="http://schemas.openxmlformats.org/officeDocument/2006/relationships/hyperlink" Target="http://www.viraheinz.pitt.edu/sites/default/files/uploads/Videos/Waynesburg%20CEE%20Hard%20Conversations.mp4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raheinz.pitt.edu/scholars/community-engagement-experience/cee-templat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153DE9C-EE77-4276-98D4-27A9429C3EBE}"/>
              </a:ext>
            </a:extLst>
          </p:cNvPr>
          <p:cNvSpPr/>
          <p:nvPr/>
        </p:nvSpPr>
        <p:spPr>
          <a:xfrm>
            <a:off x="2057872" y="2394790"/>
            <a:ext cx="8079718" cy="2273405"/>
          </a:xfrm>
          <a:prstGeom prst="rect">
            <a:avLst/>
          </a:prstGeom>
          <a:solidFill>
            <a:srgbClr val="0669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3E96E8-9BF8-45D8-B971-46942541767F}"/>
              </a:ext>
            </a:extLst>
          </p:cNvPr>
          <p:cNvSpPr txBox="1">
            <a:spLocks/>
          </p:cNvSpPr>
          <p:nvPr/>
        </p:nvSpPr>
        <p:spPr>
          <a:xfrm>
            <a:off x="2343150" y="2657475"/>
            <a:ext cx="7790978" cy="2010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chemeClr val="bg1"/>
                </a:solidFill>
                <a:latin typeface="Modern Love Caps"/>
                <a:cs typeface="Calibri Light"/>
              </a:rPr>
              <a:t>VIH Mentoring Program: CEE Guidance </a:t>
            </a:r>
            <a:endParaRPr lang="en-US" sz="6600" dirty="0">
              <a:solidFill>
                <a:schemeClr val="bg1"/>
              </a:solidFill>
              <a:cs typeface="Calibri Light"/>
            </a:endParaRPr>
          </a:p>
        </p:txBody>
      </p:sp>
      <p:pic>
        <p:nvPicPr>
          <p:cNvPr id="8" name="Picture 15" descr="Logo&#10;&#10;Description automatically generated">
            <a:extLst>
              <a:ext uri="{FF2B5EF4-FFF2-40B4-BE49-F238E27FC236}">
                <a16:creationId xmlns:a16="http://schemas.microsoft.com/office/drawing/2014/main" id="{59671785-566A-4178-8CD2-6B48FA9D3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8074" y="5500822"/>
            <a:ext cx="1203511" cy="116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22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8200" y="650431"/>
            <a:ext cx="10515600" cy="754950"/>
          </a:xfrm>
          <a:prstGeom prst="rect">
            <a:avLst/>
          </a:prstGeom>
        </p:spPr>
        <p:txBody>
          <a:bodyPr vert="horz" wrap="square" lIns="0" tIns="77089" rIns="0" bIns="0" rtlCol="0">
            <a:spAutoFit/>
          </a:bodyPr>
          <a:lstStyle/>
          <a:p>
            <a:pPr marL="160020">
              <a:lnSpc>
                <a:spcPct val="100000"/>
              </a:lnSpc>
              <a:spcBef>
                <a:spcPts val="100"/>
              </a:spcBef>
            </a:pPr>
            <a:r>
              <a:rPr dirty="0"/>
              <a:t>CEE Reflections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D6813E4-559B-79EC-EDA4-040F8B106D1A}"/>
              </a:ext>
            </a:extLst>
          </p:cNvPr>
          <p:cNvSpPr txBox="1"/>
          <p:nvPr/>
        </p:nvSpPr>
        <p:spPr>
          <a:xfrm>
            <a:off x="747712" y="1545862"/>
            <a:ext cx="99822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66983"/>
                </a:solidFill>
                <a:latin typeface="Grotesque" panose="020B0504020202020204" pitchFamily="34" charset="0"/>
              </a:rPr>
              <a:t>Mentor: </a:t>
            </a:r>
            <a:r>
              <a:rPr lang="en-US" sz="2800" dirty="0">
                <a:latin typeface="Grotesque" panose="020B0504020202020204" pitchFamily="34" charset="0"/>
              </a:rPr>
              <a:t>Describe your CEE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rotesque" panose="020B0504020202020204" pitchFamily="34" charset="0"/>
              </a:rPr>
              <a:t>How did your group decide on a CEE topic?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rotesque" panose="020B0504020202020204" pitchFamily="34" charset="0"/>
              </a:rPr>
              <a:t>How often did you meet with your group?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rotesque" panose="020B0504020202020204" pitchFamily="34" charset="0"/>
              </a:rPr>
              <a:t>How often did your group speak with your campus coordinator?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rotesque" panose="020B0504020202020204" pitchFamily="34" charset="0"/>
              </a:rPr>
              <a:t>How did your CEE Team market your CEE? Was it effective?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rotesque" panose="020B0504020202020204" pitchFamily="34" charset="0"/>
              </a:rPr>
              <a:t>Did you develop relationships with people outside of your CEE Group during the CEE process?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rotesque" panose="020B0504020202020204" pitchFamily="34" charset="0"/>
              </a:rPr>
              <a:t>If you had to do it over, how often would you meet with your group? </a:t>
            </a:r>
          </a:p>
        </p:txBody>
      </p:sp>
    </p:spTree>
    <p:extLst>
      <p:ext uri="{BB962C8B-B14F-4D97-AF65-F5344CB8AC3E}">
        <p14:creationId xmlns:p14="http://schemas.microsoft.com/office/powerpoint/2010/main" val="1418031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93291" y="411797"/>
            <a:ext cx="10871835" cy="5437505"/>
            <a:chOff x="1193291" y="411797"/>
            <a:chExt cx="10871835" cy="54375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35595" y="440435"/>
              <a:ext cx="4600956" cy="261366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421245" y="426084"/>
              <a:ext cx="4629785" cy="2642235"/>
            </a:xfrm>
            <a:custGeom>
              <a:avLst/>
              <a:gdLst/>
              <a:ahLst/>
              <a:cxnLst/>
              <a:rect l="l" t="t" r="r" b="b"/>
              <a:pathLst>
                <a:path w="4629784" h="2642235">
                  <a:moveTo>
                    <a:pt x="0" y="2642235"/>
                  </a:moveTo>
                  <a:lnTo>
                    <a:pt x="4629531" y="2642235"/>
                  </a:lnTo>
                  <a:lnTo>
                    <a:pt x="4629531" y="0"/>
                  </a:lnTo>
                  <a:lnTo>
                    <a:pt x="0" y="0"/>
                  </a:lnTo>
                  <a:lnTo>
                    <a:pt x="0" y="2642235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Grotesque" panose="020B0504020202020204" pitchFamily="34" charset="0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61632" y="2718815"/>
              <a:ext cx="2467355" cy="310133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947281" y="2704528"/>
              <a:ext cx="2496185" cy="3129915"/>
            </a:xfrm>
            <a:custGeom>
              <a:avLst/>
              <a:gdLst/>
              <a:ahLst/>
              <a:cxnLst/>
              <a:rect l="l" t="t" r="r" b="b"/>
              <a:pathLst>
                <a:path w="2496184" h="3129915">
                  <a:moveTo>
                    <a:pt x="0" y="3129914"/>
                  </a:moveTo>
                  <a:lnTo>
                    <a:pt x="2495930" y="3129914"/>
                  </a:lnTo>
                  <a:lnTo>
                    <a:pt x="2495930" y="0"/>
                  </a:lnTo>
                  <a:lnTo>
                    <a:pt x="0" y="0"/>
                  </a:lnTo>
                  <a:lnTo>
                    <a:pt x="0" y="3129914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Grotesque" panose="020B0504020202020204" pitchFamily="34" charset="0"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55835" y="3488436"/>
              <a:ext cx="2602992" cy="176631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336785" y="3469386"/>
              <a:ext cx="2641600" cy="1804670"/>
            </a:xfrm>
            <a:custGeom>
              <a:avLst/>
              <a:gdLst/>
              <a:ahLst/>
              <a:cxnLst/>
              <a:rect l="l" t="t" r="r" b="b"/>
              <a:pathLst>
                <a:path w="2641600" h="1804670">
                  <a:moveTo>
                    <a:pt x="0" y="1804415"/>
                  </a:moveTo>
                  <a:lnTo>
                    <a:pt x="2641092" y="1804415"/>
                  </a:lnTo>
                  <a:lnTo>
                    <a:pt x="2641092" y="0"/>
                  </a:lnTo>
                  <a:lnTo>
                    <a:pt x="0" y="0"/>
                  </a:lnTo>
                  <a:lnTo>
                    <a:pt x="0" y="1804415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Grotesque" panose="020B0504020202020204" pitchFamily="34" charset="0"/>
              </a:endParaRPr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52425" y="445250"/>
            <a:ext cx="105156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33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Think Globally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28649" y="2057780"/>
            <a:ext cx="6299073" cy="334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31750" indent="-287020">
              <a:lnSpc>
                <a:spcPct val="100000"/>
              </a:lnSpc>
              <a:spcBef>
                <a:spcPts val="100"/>
              </a:spcBef>
              <a:buClr>
                <a:schemeClr val="tx1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400" dirty="0">
                <a:latin typeface="Grotesque" panose="020B0504020202020204" pitchFamily="34" charset="0"/>
                <a:cs typeface="Arial"/>
              </a:rPr>
              <a:t>Watch this video: #</a:t>
            </a:r>
            <a:r>
              <a:rPr sz="2400" dirty="0">
                <a:solidFill>
                  <a:schemeClr val="bg1"/>
                </a:solidFill>
                <a:latin typeface="Grotesque" panose="020B0504020202020204" pitchFamily="34" charset="0"/>
                <a:cs typeface="Arial"/>
              </a:rPr>
              <a:t>STOPTHESHADE</a:t>
            </a:r>
            <a:r>
              <a:rPr sz="2400" dirty="0">
                <a:latin typeface="Grotesque" panose="020B0504020202020204" pitchFamily="34" charset="0"/>
                <a:cs typeface="Arial"/>
              </a:rPr>
              <a:t>. What did the students do well in terms of choosing a topic?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endParaRPr sz="2400" dirty="0">
              <a:latin typeface="Grotesque" panose="020B0504020202020204" pitchFamily="34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chemeClr val="tx1"/>
              </a:buClr>
              <a:buFont typeface="Wingdings"/>
              <a:buChar char=""/>
            </a:pPr>
            <a:endParaRPr sz="2450" dirty="0">
              <a:latin typeface="Grotesque" panose="020B0504020202020204" pitchFamily="34" charset="0"/>
              <a:cs typeface="Arial"/>
            </a:endParaRPr>
          </a:p>
          <a:p>
            <a:pPr marL="299085" marR="5080" indent="-287020">
              <a:lnSpc>
                <a:spcPct val="100000"/>
              </a:lnSpc>
              <a:buClr>
                <a:schemeClr val="tx1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400" dirty="0">
                <a:latin typeface="Grotesque" panose="020B0504020202020204" pitchFamily="34" charset="0"/>
                <a:cs typeface="Arial"/>
              </a:rPr>
              <a:t>Visit the </a:t>
            </a:r>
            <a:r>
              <a:rPr sz="2400" u="sng" dirty="0">
                <a:solidFill>
                  <a:schemeClr val="bg1"/>
                </a:solidFill>
                <a:uFill>
                  <a:solidFill>
                    <a:srgbClr val="6DAC1C"/>
                  </a:solidFill>
                </a:uFill>
                <a:latin typeface="Grotesque" panose="020B0504020202020204" pitchFamily="34" charset="0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Workshop Template</a:t>
            </a:r>
            <a:r>
              <a:rPr sz="2400" dirty="0">
                <a:solidFill>
                  <a:schemeClr val="bg1"/>
                </a:solidFill>
                <a:latin typeface="Grotesque" panose="020B0504020202020204" pitchFamily="34" charset="0"/>
                <a:cs typeface="Arial"/>
              </a:rPr>
              <a:t> </a:t>
            </a:r>
            <a:r>
              <a:rPr sz="2400" dirty="0">
                <a:latin typeface="Grotesque" panose="020B0504020202020204" pitchFamily="34" charset="0"/>
                <a:cs typeface="Arial"/>
              </a:rPr>
              <a:t>page on the CEE Page of the VIH Website and review the Marketing Letter. How does this letter effectively communicate its message?</a:t>
            </a:r>
          </a:p>
        </p:txBody>
      </p:sp>
    </p:spTree>
    <p:extLst>
      <p:ext uri="{BB962C8B-B14F-4D97-AF65-F5344CB8AC3E}">
        <p14:creationId xmlns:p14="http://schemas.microsoft.com/office/powerpoint/2010/main" val="1410995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93291" y="544068"/>
            <a:ext cx="10998835" cy="6036945"/>
            <a:chOff x="1193291" y="544068"/>
            <a:chExt cx="10998835" cy="60369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8371" y="4053839"/>
              <a:ext cx="2526792" cy="25267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04732" y="1479804"/>
              <a:ext cx="3287268" cy="32872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81088" y="544068"/>
              <a:ext cx="4212336" cy="237744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8200" y="630131"/>
            <a:ext cx="10515600" cy="795551"/>
          </a:xfrm>
          <a:prstGeom prst="rect">
            <a:avLst/>
          </a:prstGeom>
        </p:spPr>
        <p:txBody>
          <a:bodyPr vert="horz" wrap="square" lIns="0" tIns="5633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Act Locally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5487" y="1950465"/>
            <a:ext cx="5918200" cy="4267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650" marR="57785" indent="-287020" algn="just">
              <a:lnSpc>
                <a:spcPct val="100000"/>
              </a:lnSpc>
              <a:spcBef>
                <a:spcPts val="100"/>
              </a:spcBef>
              <a:buClr>
                <a:schemeClr val="tx1"/>
              </a:buClr>
              <a:buFont typeface="Wingdings"/>
              <a:buChar char=""/>
              <a:tabLst>
                <a:tab pos="375285" algn="l"/>
              </a:tabLst>
            </a:pPr>
            <a:r>
              <a:rPr sz="2400" dirty="0">
                <a:latin typeface="Grotesque" panose="020B0504020202020204" pitchFamily="34" charset="0"/>
                <a:cs typeface="Arial"/>
              </a:rPr>
              <a:t>Watch this video: </a:t>
            </a:r>
            <a:r>
              <a:rPr sz="2400" u="sng" dirty="0">
                <a:solidFill>
                  <a:schemeClr val="bg1"/>
                </a:solidFill>
                <a:uFill>
                  <a:solidFill>
                    <a:srgbClr val="6DAC1C"/>
                  </a:solidFill>
                </a:uFill>
                <a:latin typeface="Grotesque" panose="020B0504020202020204" pitchFamily="34" charset="0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Hard Conversations</a:t>
            </a:r>
            <a:r>
              <a:rPr sz="2400" dirty="0">
                <a:latin typeface="Grotesque" panose="020B0504020202020204" pitchFamily="34" charset="0"/>
                <a:cs typeface="Arial"/>
              </a:rPr>
              <a:t>. What did the students do well in terms of working as a team?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endParaRPr sz="2400" dirty="0">
              <a:latin typeface="Grotesque" panose="020B0504020202020204" pitchFamily="34" charset="0"/>
              <a:cs typeface="Arial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1530"/>
              </a:spcBef>
              <a:buClr>
                <a:schemeClr val="tx1"/>
              </a:buClr>
              <a:buFont typeface="Wingdings"/>
              <a:buChar char=""/>
              <a:tabLst>
                <a:tab pos="299720" algn="l"/>
              </a:tabLst>
            </a:pPr>
            <a:r>
              <a:rPr sz="2400" dirty="0">
                <a:latin typeface="Grotesque" panose="020B0504020202020204" pitchFamily="34" charset="0"/>
                <a:cs typeface="Arial"/>
              </a:rPr>
              <a:t>Visit the </a:t>
            </a:r>
            <a:r>
              <a:rPr sz="2400" u="sng" dirty="0">
                <a:solidFill>
                  <a:schemeClr val="bg1"/>
                </a:solidFill>
                <a:uFill>
                  <a:solidFill>
                    <a:srgbClr val="6DAC1C"/>
                  </a:solidFill>
                </a:uFill>
                <a:latin typeface="Grotesque" panose="020B0504020202020204" pitchFamily="34" charset="0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Cultural Performance</a:t>
            </a:r>
            <a:r>
              <a:rPr sz="2400" dirty="0">
                <a:solidFill>
                  <a:schemeClr val="bg1"/>
                </a:solidFill>
                <a:latin typeface="Grotesque" panose="020B0504020202020204" pitchFamily="34" charset="0"/>
                <a:cs typeface="Arial"/>
              </a:rPr>
              <a:t> </a:t>
            </a:r>
            <a:r>
              <a:rPr sz="2400" dirty="0">
                <a:latin typeface="Grotesque" panose="020B0504020202020204" pitchFamily="34" charset="0"/>
                <a:cs typeface="Arial"/>
              </a:rPr>
              <a:t>template page on the CEE Page of the VIH Website and review the Marketing Letter. What aspects of the flyer make it attention grabbing and inviting? Where is a good place on your campus to place flyers?</a:t>
            </a:r>
          </a:p>
        </p:txBody>
      </p:sp>
    </p:spTree>
    <p:extLst>
      <p:ext uri="{BB962C8B-B14F-4D97-AF65-F5344CB8AC3E}">
        <p14:creationId xmlns:p14="http://schemas.microsoft.com/office/powerpoint/2010/main" val="2252476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05701"/>
            <a:ext cx="10515600" cy="844410"/>
          </a:xfrm>
          <a:prstGeom prst="rect">
            <a:avLst/>
          </a:prstGeom>
        </p:spPr>
        <p:txBody>
          <a:bodyPr vert="horz" wrap="square" lIns="0" tIns="165684" rIns="0" bIns="0" rtlCol="0">
            <a:spAutoFit/>
          </a:bodyPr>
          <a:lstStyle/>
          <a:p>
            <a:pPr marL="23749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Grotesque" panose="020B0504020202020204" pitchFamily="34" charset="0"/>
                <a:cs typeface="Arial"/>
              </a:rPr>
              <a:t>Planning a CEE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992" y="1743074"/>
            <a:ext cx="10893807" cy="3717813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dirty="0">
                <a:latin typeface="Grotesque" panose="020B0504020202020204" pitchFamily="34" charset="0"/>
                <a:cs typeface="Arial"/>
              </a:rPr>
              <a:t>Mentee: Start to brainstorm topics that you could potentially use for your CEE</a:t>
            </a:r>
            <a:endParaRPr lang="en-US" sz="2800" dirty="0">
              <a:latin typeface="Grotesque" panose="020B0504020202020204" pitchFamily="34" charset="0"/>
              <a:cs typeface="Arial"/>
            </a:endParaRPr>
          </a:p>
          <a:p>
            <a:pPr marL="12700" marR="5080">
              <a:lnSpc>
                <a:spcPts val="3020"/>
              </a:lnSpc>
              <a:spcBef>
                <a:spcPts val="480"/>
              </a:spcBef>
            </a:pPr>
            <a:endParaRPr sz="2800" dirty="0">
              <a:latin typeface="Grotesque" panose="020B0504020202020204" pitchFamily="34" charset="0"/>
              <a:cs typeface="Arial"/>
            </a:endParaRPr>
          </a:p>
          <a:p>
            <a:pPr marL="469265" marR="59690" indent="-342900">
              <a:lnSpc>
                <a:spcPts val="2590"/>
              </a:lnSpc>
              <a:spcBef>
                <a:spcPts val="234"/>
              </a:spcBef>
              <a:buClr>
                <a:schemeClr val="tx1"/>
              </a:buClr>
              <a:buSzPct val="75000"/>
              <a:buChar char="◦"/>
              <a:tabLst>
                <a:tab pos="469265" algn="l"/>
                <a:tab pos="469900" algn="l"/>
              </a:tabLst>
            </a:pPr>
            <a:r>
              <a:rPr sz="2800" dirty="0">
                <a:latin typeface="Grotesque" panose="020B0504020202020204" pitchFamily="34" charset="0"/>
                <a:cs typeface="Arial"/>
              </a:rPr>
              <a:t>You and the other Viras from your institution will have to work together to come up with a topic that meshes all of your ideas and international experiences</a:t>
            </a:r>
          </a:p>
          <a:p>
            <a:pPr marL="469900" indent="-343535">
              <a:lnSpc>
                <a:spcPts val="2715"/>
              </a:lnSpc>
              <a:buClr>
                <a:schemeClr val="tx1"/>
              </a:buClr>
              <a:buSzPct val="75000"/>
              <a:buChar char="◦"/>
              <a:tabLst>
                <a:tab pos="469265" algn="l"/>
                <a:tab pos="469900" algn="l"/>
              </a:tabLst>
            </a:pPr>
            <a:r>
              <a:rPr sz="2800" dirty="0">
                <a:latin typeface="Grotesque" panose="020B0504020202020204" pitchFamily="34" charset="0"/>
                <a:cs typeface="Arial"/>
              </a:rPr>
              <a:t>What stuck you most about the country you studied abroad in?</a:t>
            </a:r>
          </a:p>
          <a:p>
            <a:pPr marL="469265" marR="31115" indent="-342900">
              <a:lnSpc>
                <a:spcPts val="2590"/>
              </a:lnSpc>
              <a:spcBef>
                <a:spcPts val="280"/>
              </a:spcBef>
              <a:buClr>
                <a:schemeClr val="tx1"/>
              </a:buClr>
              <a:buSzPct val="75000"/>
              <a:buChar char="◦"/>
              <a:tabLst>
                <a:tab pos="469265" algn="l"/>
                <a:tab pos="469900" algn="l"/>
              </a:tabLst>
            </a:pPr>
            <a:r>
              <a:rPr sz="2800" dirty="0">
                <a:latin typeface="Grotesque" panose="020B0504020202020204" pitchFamily="34" charset="0"/>
                <a:cs typeface="Arial"/>
              </a:rPr>
              <a:t>What made you uncomfortable or was different than what you are used to?</a:t>
            </a:r>
          </a:p>
          <a:p>
            <a:pPr marL="469900" indent="-343535">
              <a:lnSpc>
                <a:spcPts val="2760"/>
              </a:lnSpc>
              <a:buClr>
                <a:schemeClr val="tx1"/>
              </a:buClr>
              <a:buSzPct val="75000"/>
              <a:buChar char="◦"/>
              <a:tabLst>
                <a:tab pos="469265" algn="l"/>
                <a:tab pos="469900" algn="l"/>
              </a:tabLst>
            </a:pPr>
            <a:r>
              <a:rPr sz="2800" dirty="0">
                <a:latin typeface="Grotesque" panose="020B0504020202020204" pitchFamily="34" charset="0"/>
                <a:cs typeface="Arial"/>
              </a:rPr>
              <a:t>Use your experience report to help you brainstorm</a:t>
            </a:r>
          </a:p>
        </p:txBody>
      </p:sp>
    </p:spTree>
    <p:extLst>
      <p:ext uri="{BB962C8B-B14F-4D97-AF65-F5344CB8AC3E}">
        <p14:creationId xmlns:p14="http://schemas.microsoft.com/office/powerpoint/2010/main" val="4003988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8162" y="501006"/>
            <a:ext cx="105156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18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VIH Website Resources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107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Clr>
                <a:schemeClr val="tx1"/>
              </a:buClr>
              <a:buFont typeface="Wingdings"/>
              <a:buChar char=""/>
              <a:tabLst>
                <a:tab pos="299720" algn="l"/>
                <a:tab pos="6473825" algn="l"/>
              </a:tabLst>
            </a:pPr>
            <a:r>
              <a:rPr dirty="0"/>
              <a:t>Visit the </a:t>
            </a:r>
            <a:r>
              <a:rPr u="sng" dirty="0">
                <a:solidFill>
                  <a:schemeClr val="bg1"/>
                </a:solidFill>
                <a:uFill>
                  <a:solidFill>
                    <a:srgbClr val="6DAC1C"/>
                  </a:solidFill>
                </a:u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CEE Page</a:t>
            </a:r>
            <a:r>
              <a:rPr u="sng" dirty="0">
                <a:solidFill>
                  <a:schemeClr val="bg1"/>
                </a:solidFill>
                <a:uFill>
                  <a:solidFill>
                    <a:srgbClr val="6DAC1C"/>
                  </a:solidFill>
                </a:uFill>
              </a:rPr>
              <a:t> </a:t>
            </a:r>
            <a:r>
              <a:rPr dirty="0"/>
              <a:t>of the VIH Website and	review the Time Frame and General CEE Tools. Identify tools on this page that can help you with:</a:t>
            </a:r>
          </a:p>
          <a:p>
            <a:pPr marL="756285" lvl="1" indent="-287655">
              <a:lnSpc>
                <a:spcPct val="100000"/>
              </a:lnSpc>
              <a:spcBef>
                <a:spcPts val="30"/>
              </a:spcBef>
              <a:buClr>
                <a:schemeClr val="tx1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dirty="0">
                <a:solidFill>
                  <a:srgbClr val="404040"/>
                </a:solidFill>
                <a:latin typeface="Grotesque" panose="020B0504020202020204" pitchFamily="34" charset="0"/>
                <a:cs typeface="Arial"/>
              </a:rPr>
              <a:t>Scheduling a meeting with your group</a:t>
            </a:r>
            <a:endParaRPr sz="2400" dirty="0">
              <a:latin typeface="Grotesque" panose="020B0504020202020204" pitchFamily="34" charset="0"/>
              <a:cs typeface="Arial"/>
            </a:endParaRPr>
          </a:p>
          <a:p>
            <a:pPr marL="756285" lvl="1" indent="-287655">
              <a:lnSpc>
                <a:spcPct val="100000"/>
              </a:lnSpc>
              <a:buClr>
                <a:schemeClr val="tx1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dirty="0">
                <a:solidFill>
                  <a:srgbClr val="404040"/>
                </a:solidFill>
                <a:latin typeface="Grotesque" panose="020B0504020202020204" pitchFamily="34" charset="0"/>
                <a:cs typeface="Arial"/>
              </a:rPr>
              <a:t>Keeping track of meeting minutes</a:t>
            </a:r>
            <a:endParaRPr sz="2400" dirty="0">
              <a:latin typeface="Grotesque" panose="020B0504020202020204" pitchFamily="34" charset="0"/>
              <a:cs typeface="Arial"/>
            </a:endParaRPr>
          </a:p>
          <a:p>
            <a:pPr marL="756285" lvl="1" indent="-287655">
              <a:lnSpc>
                <a:spcPct val="100000"/>
              </a:lnSpc>
              <a:buClr>
                <a:schemeClr val="tx1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dirty="0">
                <a:solidFill>
                  <a:srgbClr val="404040"/>
                </a:solidFill>
                <a:latin typeface="Grotesque" panose="020B0504020202020204" pitchFamily="34" charset="0"/>
                <a:cs typeface="Arial"/>
              </a:rPr>
              <a:t>Deciding on a CEE Topic</a:t>
            </a:r>
            <a:endParaRPr sz="2400" dirty="0">
              <a:latin typeface="Grotesque" panose="020B0504020202020204" pitchFamily="34" charset="0"/>
              <a:cs typeface="Arial"/>
            </a:endParaRPr>
          </a:p>
          <a:p>
            <a:pPr marL="756285" lvl="1" indent="-287655">
              <a:lnSpc>
                <a:spcPct val="100000"/>
              </a:lnSpc>
              <a:buClr>
                <a:schemeClr val="tx1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dirty="0">
                <a:solidFill>
                  <a:srgbClr val="404040"/>
                </a:solidFill>
                <a:latin typeface="Grotesque" panose="020B0504020202020204" pitchFamily="34" charset="0"/>
                <a:cs typeface="Arial"/>
              </a:rPr>
              <a:t>Updating your campus coordinator</a:t>
            </a:r>
            <a:endParaRPr sz="2400" dirty="0">
              <a:latin typeface="Grotesque" panose="020B0504020202020204" pitchFamily="34" charset="0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5"/>
              </a:spcBef>
              <a:buClr>
                <a:schemeClr val="tx1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dirty="0">
                <a:solidFill>
                  <a:srgbClr val="404040"/>
                </a:solidFill>
                <a:latin typeface="Grotesque" panose="020B0504020202020204" pitchFamily="34" charset="0"/>
                <a:cs typeface="Arial"/>
              </a:rPr>
              <a:t>Inviting panelists to your CEE</a:t>
            </a:r>
            <a:endParaRPr sz="2400" dirty="0">
              <a:latin typeface="Grotesque" panose="020B0504020202020204" pitchFamily="34" charset="0"/>
              <a:cs typeface="Arial"/>
            </a:endParaRPr>
          </a:p>
          <a:p>
            <a:pPr marL="756285" lvl="1" indent="-287655">
              <a:lnSpc>
                <a:spcPct val="100000"/>
              </a:lnSpc>
              <a:buClr>
                <a:schemeClr val="tx1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dirty="0">
                <a:solidFill>
                  <a:srgbClr val="404040"/>
                </a:solidFill>
                <a:latin typeface="Grotesque" panose="020B0504020202020204" pitchFamily="34" charset="0"/>
                <a:cs typeface="Arial"/>
              </a:rPr>
              <a:t>Setting a date for your CEE</a:t>
            </a:r>
            <a:endParaRPr sz="2400" dirty="0">
              <a:latin typeface="Grotesque" panose="020B0504020202020204" pitchFamily="34" charset="0"/>
              <a:cs typeface="Arial"/>
            </a:endParaRPr>
          </a:p>
          <a:p>
            <a:pPr marL="756285" lvl="1" indent="-287655">
              <a:lnSpc>
                <a:spcPct val="100000"/>
              </a:lnSpc>
              <a:buClr>
                <a:schemeClr val="tx1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dirty="0">
                <a:solidFill>
                  <a:srgbClr val="404040"/>
                </a:solidFill>
                <a:latin typeface="Grotesque" panose="020B0504020202020204" pitchFamily="34" charset="0"/>
                <a:cs typeface="Arial"/>
              </a:rPr>
              <a:t>Developing marketing materials for your CEE</a:t>
            </a:r>
            <a:endParaRPr sz="2400" dirty="0">
              <a:latin typeface="Grotesque" panose="020B05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7055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H PPT Template" id="{0FD13F99-4257-BA45-9114-31BE257D67B1}" vid="{3F1DC7CE-82BF-8440-B6CC-99BAF35E11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355</Words>
  <Application>Microsoft Macintosh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Grotesque</vt:lpstr>
      <vt:lpstr>Modern Love Caps</vt:lpstr>
      <vt:lpstr>Wingdings</vt:lpstr>
      <vt:lpstr>Office Theme</vt:lpstr>
      <vt:lpstr>PowerPoint Presentation</vt:lpstr>
      <vt:lpstr>CEE Reflections</vt:lpstr>
      <vt:lpstr>Think Globally</vt:lpstr>
      <vt:lpstr>Act Locally</vt:lpstr>
      <vt:lpstr>Planning a CEE</vt:lpstr>
      <vt:lpstr>VIH Website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Couch, Crystal L.</dc:creator>
  <cp:lastModifiedBy>Couch, Crystal L.</cp:lastModifiedBy>
  <cp:revision>1</cp:revision>
  <dcterms:created xsi:type="dcterms:W3CDTF">2022-09-07T19:29:51Z</dcterms:created>
  <dcterms:modified xsi:type="dcterms:W3CDTF">2022-09-07T19:44:27Z</dcterms:modified>
</cp:coreProperties>
</file>