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4092" r:id="rId3"/>
  </p:sldMasterIdLst>
  <p:notesMasterIdLst>
    <p:notesMasterId r:id="rId17"/>
  </p:notesMasterIdLst>
  <p:handoutMasterIdLst>
    <p:handoutMasterId r:id="rId18"/>
  </p:handoutMasterIdLst>
  <p:sldIdLst>
    <p:sldId id="256" r:id="rId4"/>
    <p:sldId id="303" r:id="rId5"/>
    <p:sldId id="305" r:id="rId6"/>
    <p:sldId id="304" r:id="rId7"/>
    <p:sldId id="318" r:id="rId8"/>
    <p:sldId id="299" r:id="rId9"/>
    <p:sldId id="319" r:id="rId10"/>
    <p:sldId id="320" r:id="rId11"/>
    <p:sldId id="321" r:id="rId12"/>
    <p:sldId id="327" r:id="rId13"/>
    <p:sldId id="322" r:id="rId14"/>
    <p:sldId id="323" r:id="rId15"/>
    <p:sldId id="324"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00FFCC"/>
    <a:srgbClr val="96D5DE"/>
    <a:srgbClr val="FFFFFF"/>
    <a:srgbClr val="00CCFF"/>
    <a:srgbClr val="0099FF"/>
    <a:srgbClr val="FF5050"/>
    <a:srgbClr val="9999FF"/>
    <a:srgbClr val="FF996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91" autoAdjust="0"/>
  </p:normalViewPr>
  <p:slideViewPr>
    <p:cSldViewPr>
      <p:cViewPr varScale="1">
        <p:scale>
          <a:sx n="48" d="100"/>
          <a:sy n="48" d="100"/>
        </p:scale>
        <p:origin x="83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2016 Regional Breakdown</c:v>
                </c:pt>
              </c:strCache>
            </c:strRef>
          </c:tx>
          <c:spPr>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rgbClr r="0" g="0" b="0">
                  <a:shade val="33000"/>
                  <a:alpha val="83000"/>
                </a:scrgbClr>
              </a:outerShdw>
            </a:effectLst>
            <a:scene3d>
              <a:camera prst="orthographicFront" fov="0">
                <a:rot lat="0" lon="0" rev="0"/>
              </a:camera>
              <a:lightRig rig="contrasting" dir="t">
                <a:rot lat="0" lon="0" rev="1500000"/>
              </a:lightRig>
            </a:scene3d>
            <a:sp3d extrusionH="127000" prstMaterial="powder">
              <a:bevelT w="50800" h="63500"/>
            </a:sp3d>
          </c:spPr>
          <c:invertIfNegative val="0"/>
          <c:dLbls>
            <c:dLbl>
              <c:idx val="0"/>
              <c:layout>
                <c:manualLayout>
                  <c:x val="4.1925139792308571E-3"/>
                  <c:y val="7.461753159817559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9F-4252-8B69-E7A0B5D70C38}"/>
                </c:ext>
              </c:extLst>
            </c:dLbl>
            <c:dLbl>
              <c:idx val="1"/>
              <c:layout>
                <c:manualLayout>
                  <c:x val="-2.8985507246376812E-3"/>
                  <c:y val="5.440776963398306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F-4252-8B69-E7A0B5D70C38}"/>
                </c:ext>
              </c:extLst>
            </c:dLbl>
            <c:dLbl>
              <c:idx val="2"/>
              <c:layout>
                <c:manualLayout>
                  <c:x val="-7.3239758073719045E-3"/>
                  <c:y val="6.028963670607456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9F-4252-8B69-E7A0B5D70C38}"/>
                </c:ext>
              </c:extLst>
            </c:dLbl>
            <c:dLbl>
              <c:idx val="3"/>
              <c:layout>
                <c:manualLayout>
                  <c:x val="7.7598995777701694E-5"/>
                  <c:y val="6.565431482447971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9F-4252-8B69-E7A0B5D70C38}"/>
                </c:ext>
              </c:extLst>
            </c:dLbl>
            <c:dLbl>
              <c:idx val="4"/>
              <c:layout>
                <c:manualLayout>
                  <c:x val="-1.4880748602077976E-3"/>
                  <c:y val="5.925507726519771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9F-4252-8B69-E7A0B5D70C38}"/>
                </c:ext>
              </c:extLst>
            </c:dLbl>
            <c:dLbl>
              <c:idx val="5"/>
              <c:layout>
                <c:manualLayout>
                  <c:x val="-1.0627896549303646E-16"/>
                  <c:y val="5.994236311239190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9F-4252-8B69-E7A0B5D70C3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Lucida Sans" panose="020B06020305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Latin America</c:v>
                </c:pt>
                <c:pt idx="1">
                  <c:v>MENA/Africa</c:v>
                </c:pt>
                <c:pt idx="2">
                  <c:v>Asia</c:v>
                </c:pt>
                <c:pt idx="3">
                  <c:v>Oceania</c:v>
                </c:pt>
                <c:pt idx="4">
                  <c:v>Eastern Europe/Nordic States</c:v>
                </c:pt>
                <c:pt idx="5">
                  <c:v>Western Europe</c:v>
                </c:pt>
              </c:strCache>
            </c:strRef>
          </c:cat>
          <c:val>
            <c:numRef>
              <c:f>Sheet1!$B$2:$B$7</c:f>
              <c:numCache>
                <c:formatCode>0.00%</c:formatCode>
                <c:ptCount val="6"/>
                <c:pt idx="0">
                  <c:v>0.14599999999999999</c:v>
                </c:pt>
                <c:pt idx="1">
                  <c:v>0.25</c:v>
                </c:pt>
                <c:pt idx="2">
                  <c:v>0.14599999999999999</c:v>
                </c:pt>
                <c:pt idx="3">
                  <c:v>4.2000000000000003E-2</c:v>
                </c:pt>
                <c:pt idx="4">
                  <c:v>0.187</c:v>
                </c:pt>
                <c:pt idx="5">
                  <c:v>0.22900000000000001</c:v>
                </c:pt>
              </c:numCache>
            </c:numRef>
          </c:val>
          <c:extLst>
            <c:ext xmlns:c16="http://schemas.microsoft.com/office/drawing/2014/chart" uri="{C3380CC4-5D6E-409C-BE32-E72D297353CC}">
              <c16:uniqueId val="{00000006-0E9F-4252-8B69-E7A0B5D70C38}"/>
            </c:ext>
          </c:extLst>
        </c:ser>
        <c:dLbls>
          <c:showLegendKey val="0"/>
          <c:showVal val="0"/>
          <c:showCatName val="0"/>
          <c:showSerName val="0"/>
          <c:showPercent val="0"/>
          <c:showBubbleSize val="0"/>
        </c:dLbls>
        <c:gapWidth val="100"/>
        <c:overlap val="-24"/>
        <c:axId val="675399040"/>
        <c:axId val="675411552"/>
      </c:barChart>
      <c:catAx>
        <c:axId val="675399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Lucida Sans" panose="020B0602030504020204" pitchFamily="34" charset="0"/>
                <a:ea typeface="+mn-ea"/>
                <a:cs typeface="+mn-cs"/>
              </a:defRPr>
            </a:pPr>
            <a:endParaRPr lang="en-US"/>
          </a:p>
        </c:txPr>
        <c:crossAx val="675411552"/>
        <c:crosses val="autoZero"/>
        <c:auto val="1"/>
        <c:lblAlgn val="ctr"/>
        <c:lblOffset val="100"/>
        <c:noMultiLvlLbl val="0"/>
      </c:catAx>
      <c:valAx>
        <c:axId val="675411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solidFill>
                <a:latin typeface="Lucida Sans" panose="020B0602030504020204" pitchFamily="34" charset="0"/>
                <a:ea typeface="+mn-ea"/>
                <a:cs typeface="+mn-cs"/>
              </a:defRPr>
            </a:pPr>
            <a:endParaRPr lang="en-US"/>
          </a:p>
        </c:txPr>
        <c:crossAx val="67539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AB2D6D5-09BF-4D7F-BEEF-5D6E120692F7}" type="datetimeFigureOut">
              <a:rPr lang="en-US"/>
              <a:pPr>
                <a:defRPr/>
              </a:pPr>
              <a:t>4/10/2020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E32730C-CF18-4897-AE79-208A25173CAA}" type="slidenum">
              <a:rPr lang="en-US"/>
              <a:pPr>
                <a:defRPr/>
              </a:pPr>
              <a:t>‹#›</a:t>
            </a:fld>
            <a:endParaRPr lang="en-US"/>
          </a:p>
        </p:txBody>
      </p:sp>
    </p:spTree>
    <p:extLst>
      <p:ext uri="{BB962C8B-B14F-4D97-AF65-F5344CB8AC3E}">
        <p14:creationId xmlns:p14="http://schemas.microsoft.com/office/powerpoint/2010/main" val="379335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50BDE9D-99D2-4467-BE58-7AB1CD16E773}" type="slidenum">
              <a:rPr lang="en-US"/>
              <a:pPr>
                <a:defRPr/>
              </a:pPr>
              <a:t>‹#›</a:t>
            </a:fld>
            <a:endParaRPr lang="en-US"/>
          </a:p>
        </p:txBody>
      </p:sp>
    </p:spTree>
    <p:extLst>
      <p:ext uri="{BB962C8B-B14F-4D97-AF65-F5344CB8AC3E}">
        <p14:creationId xmlns:p14="http://schemas.microsoft.com/office/powerpoint/2010/main" val="3377371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a:t>Welcome!</a:t>
            </a:r>
          </a:p>
        </p:txBody>
      </p:sp>
      <p:sp>
        <p:nvSpPr>
          <p:cNvPr id="21508" name="Slide Number Placeholder 3"/>
          <p:cNvSpPr>
            <a:spLocks noGrp="1"/>
          </p:cNvSpPr>
          <p:nvPr>
            <p:ph type="sldNum" sz="quarter" idx="5"/>
          </p:nvPr>
        </p:nvSpPr>
        <p:spPr>
          <a:noFill/>
        </p:spPr>
        <p:txBody>
          <a:bodyPr/>
          <a:lstStyle/>
          <a:p>
            <a:fld id="{CA7EC706-AEE4-4934-8A22-44CC076198B5}" type="slidenum">
              <a:rPr lang="en-US" smtClean="0"/>
              <a:pPr/>
              <a:t>1</a:t>
            </a:fld>
            <a:endParaRPr lang="en-US"/>
          </a:p>
        </p:txBody>
      </p:sp>
    </p:spTree>
    <p:extLst>
      <p:ext uri="{BB962C8B-B14F-4D97-AF65-F5344CB8AC3E}">
        <p14:creationId xmlns:p14="http://schemas.microsoft.com/office/powerpoint/2010/main" val="3640189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p>
        </p:txBody>
      </p:sp>
      <p:sp>
        <p:nvSpPr>
          <p:cNvPr id="22532" name="Slide Number Placeholder 3"/>
          <p:cNvSpPr>
            <a:spLocks noGrp="1"/>
          </p:cNvSpPr>
          <p:nvPr>
            <p:ph type="sldNum" sz="quarter" idx="5"/>
          </p:nvPr>
        </p:nvSpPr>
        <p:spPr>
          <a:noFill/>
        </p:spPr>
        <p:txBody>
          <a:bodyPr/>
          <a:lstStyle/>
          <a:p>
            <a:fld id="{B682CC5D-379E-4132-B14C-D4D9C8A7B3E6}" type="slidenum">
              <a:rPr lang="en-US" smtClean="0"/>
              <a:pPr/>
              <a:t>2</a:t>
            </a:fld>
            <a:endParaRPr lang="en-US"/>
          </a:p>
        </p:txBody>
      </p:sp>
    </p:spTree>
    <p:extLst>
      <p:ext uri="{BB962C8B-B14F-4D97-AF65-F5344CB8AC3E}">
        <p14:creationId xmlns:p14="http://schemas.microsoft.com/office/powerpoint/2010/main" val="154442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endParaRPr lang="en-US" dirty="0"/>
          </a:p>
        </p:txBody>
      </p:sp>
      <p:sp>
        <p:nvSpPr>
          <p:cNvPr id="4" name="Slide Number Placeholder 3"/>
          <p:cNvSpPr>
            <a:spLocks noGrp="1"/>
          </p:cNvSpPr>
          <p:nvPr>
            <p:ph type="sldNum" sz="quarter" idx="10"/>
          </p:nvPr>
        </p:nvSpPr>
        <p:spPr/>
        <p:txBody>
          <a:bodyPr/>
          <a:lstStyle/>
          <a:p>
            <a:pPr>
              <a:defRPr/>
            </a:pPr>
            <a:fld id="{250BDE9D-99D2-4467-BE58-7AB1CD16E773}" type="slidenum">
              <a:rPr lang="en-US" smtClean="0"/>
              <a:pPr>
                <a:defRPr/>
              </a:pPr>
              <a:t>7</a:t>
            </a:fld>
            <a:endParaRPr lang="en-US"/>
          </a:p>
        </p:txBody>
      </p:sp>
    </p:spTree>
    <p:extLst>
      <p:ext uri="{BB962C8B-B14F-4D97-AF65-F5344CB8AC3E}">
        <p14:creationId xmlns:p14="http://schemas.microsoft.com/office/powerpoint/2010/main" val="1033526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0BDE9D-99D2-4467-BE58-7AB1CD16E773}" type="slidenum">
              <a:rPr lang="en-US" smtClean="0"/>
              <a:pPr>
                <a:defRPr/>
              </a:pPr>
              <a:t>9</a:t>
            </a:fld>
            <a:endParaRPr lang="en-US"/>
          </a:p>
        </p:txBody>
      </p:sp>
    </p:spTree>
    <p:extLst>
      <p:ext uri="{BB962C8B-B14F-4D97-AF65-F5344CB8AC3E}">
        <p14:creationId xmlns:p14="http://schemas.microsoft.com/office/powerpoint/2010/main" val="388644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0BDE9D-99D2-4467-BE58-7AB1CD16E773}" type="slidenum">
              <a:rPr lang="en-US" smtClean="0"/>
              <a:pPr>
                <a:defRPr/>
              </a:pPr>
              <a:t>10</a:t>
            </a:fld>
            <a:endParaRPr lang="en-US"/>
          </a:p>
        </p:txBody>
      </p:sp>
    </p:spTree>
    <p:extLst>
      <p:ext uri="{BB962C8B-B14F-4D97-AF65-F5344CB8AC3E}">
        <p14:creationId xmlns:p14="http://schemas.microsoft.com/office/powerpoint/2010/main" val="198948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0BDE9D-99D2-4467-BE58-7AB1CD16E773}" type="slidenum">
              <a:rPr lang="en-US" smtClean="0"/>
              <a:pPr>
                <a:defRPr/>
              </a:pPr>
              <a:t>11</a:t>
            </a:fld>
            <a:endParaRPr lang="en-US"/>
          </a:p>
        </p:txBody>
      </p:sp>
    </p:spTree>
    <p:extLst>
      <p:ext uri="{BB962C8B-B14F-4D97-AF65-F5344CB8AC3E}">
        <p14:creationId xmlns:p14="http://schemas.microsoft.com/office/powerpoint/2010/main" val="382429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a:t>Click to edit Master title style</a:t>
            </a:r>
          </a:p>
        </p:txBody>
      </p:sp>
      <p:sp>
        <p:nvSpPr>
          <p:cNvPr id="2253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BF0B18-FC8E-481B-B4D5-65B7B38E382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B70F1-D3E8-48CF-AF15-094C4BE85FF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055F5-81AA-4620-B4D4-D57EC03A776F}"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9699"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29700"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079A188D-2A43-4526-A832-8230F303800D}"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EBB8F25-950A-4537-8B9A-630CDE87CE62}"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0104DA8-4EAA-4E40-9002-B209B8E03979}"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8D51AA8-3192-495A-9F5D-31341BC5BA3A}"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13DB8B4-ED57-43A0-8548-1837402BCCC1}"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8221B88-B674-473A-9183-B47EE1FF4EEB}"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25E4392-374F-4FDA-B15A-1A5EDA183E06}"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4552BF2-46F8-40E5-9205-BEA25E3B0CA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F1945F-96B9-44FD-84D8-37C8861CA122}"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EBCF397-56D9-4F41-B7E9-9F8B17070905}"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C90DCE4-9934-4A2D-AA96-424806B55337}"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EB60644-74DC-40E8-874C-AFE5682F6798}"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BF0B18-FC8E-481B-B4D5-65B7B38E3826}" type="slidenum">
              <a:rPr lang="en-US" smtClean="0"/>
              <a:pPr>
                <a:defRPr/>
              </a:pPr>
              <a:t>‹#›</a:t>
            </a:fld>
            <a:endParaRPr lang="en-US"/>
          </a:p>
        </p:txBody>
      </p:sp>
    </p:spTree>
    <p:extLst>
      <p:ext uri="{BB962C8B-B14F-4D97-AF65-F5344CB8AC3E}">
        <p14:creationId xmlns:p14="http://schemas.microsoft.com/office/powerpoint/2010/main" val="337828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F1945F-96B9-44FD-84D8-37C8861CA122}" type="slidenum">
              <a:rPr lang="en-US" smtClean="0"/>
              <a:pPr>
                <a:defRPr/>
              </a:pPr>
              <a:t>‹#›</a:t>
            </a:fld>
            <a:endParaRPr lang="en-US"/>
          </a:p>
        </p:txBody>
      </p:sp>
    </p:spTree>
    <p:extLst>
      <p:ext uri="{BB962C8B-B14F-4D97-AF65-F5344CB8AC3E}">
        <p14:creationId xmlns:p14="http://schemas.microsoft.com/office/powerpoint/2010/main" val="366715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A2ED83-BDDB-4EEE-87FB-999285612743}" type="slidenum">
              <a:rPr lang="en-US" smtClean="0"/>
              <a:pPr>
                <a:defRPr/>
              </a:pPr>
              <a:t>‹#›</a:t>
            </a:fld>
            <a:endParaRPr lang="en-US"/>
          </a:p>
        </p:txBody>
      </p:sp>
    </p:spTree>
    <p:extLst>
      <p:ext uri="{BB962C8B-B14F-4D97-AF65-F5344CB8AC3E}">
        <p14:creationId xmlns:p14="http://schemas.microsoft.com/office/powerpoint/2010/main" val="3966087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928B4-9509-4BB5-90C8-512352FEA577}" type="slidenum">
              <a:rPr lang="en-US" smtClean="0"/>
              <a:pPr>
                <a:defRPr/>
              </a:pPr>
              <a:t>‹#›</a:t>
            </a:fld>
            <a:endParaRPr lang="en-US"/>
          </a:p>
        </p:txBody>
      </p:sp>
    </p:spTree>
    <p:extLst>
      <p:ext uri="{BB962C8B-B14F-4D97-AF65-F5344CB8AC3E}">
        <p14:creationId xmlns:p14="http://schemas.microsoft.com/office/powerpoint/2010/main" val="2522790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4ED94E-AF2B-4300-988D-CC3D50075AB4}" type="slidenum">
              <a:rPr lang="en-US" smtClean="0"/>
              <a:pPr>
                <a:defRPr/>
              </a:pPr>
              <a:t>‹#›</a:t>
            </a:fld>
            <a:endParaRPr lang="en-US"/>
          </a:p>
        </p:txBody>
      </p:sp>
    </p:spTree>
    <p:extLst>
      <p:ext uri="{BB962C8B-B14F-4D97-AF65-F5344CB8AC3E}">
        <p14:creationId xmlns:p14="http://schemas.microsoft.com/office/powerpoint/2010/main" val="759979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FF28AD-E71E-4590-ADBF-86AB59409EF7}" type="slidenum">
              <a:rPr lang="en-US" smtClean="0"/>
              <a:pPr>
                <a:defRPr/>
              </a:pPr>
              <a:t>‹#›</a:t>
            </a:fld>
            <a:endParaRPr lang="en-US"/>
          </a:p>
        </p:txBody>
      </p:sp>
    </p:spTree>
    <p:extLst>
      <p:ext uri="{BB962C8B-B14F-4D97-AF65-F5344CB8AC3E}">
        <p14:creationId xmlns:p14="http://schemas.microsoft.com/office/powerpoint/2010/main" val="5651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1CD7EC6-CCB5-405E-A6A6-F165A8AC1183}" type="slidenum">
              <a:rPr lang="en-US" smtClean="0"/>
              <a:pPr>
                <a:defRPr/>
              </a:pPr>
              <a:t>‹#›</a:t>
            </a:fld>
            <a:endParaRPr lang="en-US"/>
          </a:p>
        </p:txBody>
      </p:sp>
    </p:spTree>
    <p:extLst>
      <p:ext uri="{BB962C8B-B14F-4D97-AF65-F5344CB8AC3E}">
        <p14:creationId xmlns:p14="http://schemas.microsoft.com/office/powerpoint/2010/main" val="333495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A2ED83-BDDB-4EEE-87FB-999285612743}"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331DB3-13D6-427C-8426-505D878A5CF9}" type="slidenum">
              <a:rPr lang="en-US" smtClean="0"/>
              <a:pPr>
                <a:defRPr/>
              </a:pPr>
              <a:t>‹#›</a:t>
            </a:fld>
            <a:endParaRPr lang="en-US"/>
          </a:p>
        </p:txBody>
      </p:sp>
    </p:spTree>
    <p:extLst>
      <p:ext uri="{BB962C8B-B14F-4D97-AF65-F5344CB8AC3E}">
        <p14:creationId xmlns:p14="http://schemas.microsoft.com/office/powerpoint/2010/main" val="1852975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A0B431-93F9-4AE6-89C3-49B932F88DDB}" type="slidenum">
              <a:rPr lang="en-US" smtClean="0"/>
              <a:pPr>
                <a:defRPr/>
              </a:pPr>
              <a:t>‹#›</a:t>
            </a:fld>
            <a:endParaRPr lang="en-US"/>
          </a:p>
        </p:txBody>
      </p:sp>
    </p:spTree>
    <p:extLst>
      <p:ext uri="{BB962C8B-B14F-4D97-AF65-F5344CB8AC3E}">
        <p14:creationId xmlns:p14="http://schemas.microsoft.com/office/powerpoint/2010/main" val="3062344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EB70F1-D3E8-48CF-AF15-094C4BE85FF4}" type="slidenum">
              <a:rPr lang="en-US" smtClean="0"/>
              <a:pPr>
                <a:defRPr/>
              </a:pPr>
              <a:t>‹#›</a:t>
            </a:fld>
            <a:endParaRPr lang="en-US"/>
          </a:p>
        </p:txBody>
      </p:sp>
    </p:spTree>
    <p:extLst>
      <p:ext uri="{BB962C8B-B14F-4D97-AF65-F5344CB8AC3E}">
        <p14:creationId xmlns:p14="http://schemas.microsoft.com/office/powerpoint/2010/main" val="850389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0055F5-81AA-4620-B4D4-D57EC03A776F}" type="slidenum">
              <a:rPr lang="en-US" smtClean="0"/>
              <a:pPr>
                <a:defRPr/>
              </a:pPr>
              <a:t>‹#›</a:t>
            </a:fld>
            <a:endParaRPr lang="en-US"/>
          </a:p>
        </p:txBody>
      </p:sp>
    </p:spTree>
    <p:extLst>
      <p:ext uri="{BB962C8B-B14F-4D97-AF65-F5344CB8AC3E}">
        <p14:creationId xmlns:p14="http://schemas.microsoft.com/office/powerpoint/2010/main" val="124439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B928B4-9509-4BB5-90C8-512352FEA57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4ED94E-AF2B-4300-988D-CC3D50075AB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FF28AD-E71E-4590-ADBF-86AB59409EF7}"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CD7EC6-CCB5-405E-A6A6-F165A8AC118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331DB3-13D6-427C-8426-505D878A5CF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A0B431-93F9-4AE6-89C3-49B932F88DDB}"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659BD3-1487-434B-8AAD-14DCFF47987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58"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Footlight MT Light" pitchFamily="18" charset="0"/>
          <a:cs typeface="Arial" charset="0"/>
        </a:defRPr>
      </a:lvl2pPr>
      <a:lvl3pPr algn="l" rtl="0" eaLnBrk="0" fontAlgn="base" hangingPunct="0">
        <a:spcBef>
          <a:spcPct val="0"/>
        </a:spcBef>
        <a:spcAft>
          <a:spcPct val="0"/>
        </a:spcAft>
        <a:buClr>
          <a:schemeClr val="tx1"/>
        </a:buClr>
        <a:defRPr sz="3200">
          <a:solidFill>
            <a:schemeClr val="tx1"/>
          </a:solidFill>
          <a:latin typeface="Footlight MT Light" pitchFamily="18" charset="0"/>
          <a:cs typeface="Arial" charset="0"/>
        </a:defRPr>
      </a:lvl3pPr>
      <a:lvl4pPr algn="l" rtl="0" eaLnBrk="0" fontAlgn="base" hangingPunct="0">
        <a:spcBef>
          <a:spcPct val="0"/>
        </a:spcBef>
        <a:spcAft>
          <a:spcPct val="0"/>
        </a:spcAft>
        <a:buClr>
          <a:schemeClr val="tx1"/>
        </a:buClr>
        <a:defRPr sz="3200">
          <a:solidFill>
            <a:schemeClr val="tx1"/>
          </a:solidFill>
          <a:latin typeface="Footlight MT Light" pitchFamily="18" charset="0"/>
          <a:cs typeface="Arial" charset="0"/>
        </a:defRPr>
      </a:lvl4pPr>
      <a:lvl5pPr algn="l" rtl="0" eaLnBrk="0" fontAlgn="base" hangingPunct="0">
        <a:spcBef>
          <a:spcPct val="0"/>
        </a:spcBef>
        <a:spcAft>
          <a:spcPct val="0"/>
        </a:spcAft>
        <a:buClr>
          <a:schemeClr val="tx1"/>
        </a:buClr>
        <a:defRPr sz="3200">
          <a:solidFill>
            <a:schemeClr val="tx1"/>
          </a:solidFill>
          <a:latin typeface="Footlight MT Light" pitchFamily="18"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pPr>
              <a:defRPr/>
            </a:pPr>
            <a:endParaRPr lang="en-US"/>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9D8B285-CA3C-41DA-86CD-CC74F985066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59"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Footlight MT Light" pitchFamily="18" charset="0"/>
          <a:cs typeface="Arial" charset="0"/>
        </a:defRPr>
      </a:lvl2pPr>
      <a:lvl3pPr algn="l" rtl="0" eaLnBrk="0" fontAlgn="base" hangingPunct="0">
        <a:spcBef>
          <a:spcPct val="0"/>
        </a:spcBef>
        <a:spcAft>
          <a:spcPct val="0"/>
        </a:spcAft>
        <a:buClr>
          <a:schemeClr val="tx1"/>
        </a:buClr>
        <a:defRPr sz="3200">
          <a:solidFill>
            <a:schemeClr val="tx1"/>
          </a:solidFill>
          <a:latin typeface="Footlight MT Light" pitchFamily="18" charset="0"/>
          <a:cs typeface="Arial" charset="0"/>
        </a:defRPr>
      </a:lvl3pPr>
      <a:lvl4pPr algn="l" rtl="0" eaLnBrk="0" fontAlgn="base" hangingPunct="0">
        <a:spcBef>
          <a:spcPct val="0"/>
        </a:spcBef>
        <a:spcAft>
          <a:spcPct val="0"/>
        </a:spcAft>
        <a:buClr>
          <a:schemeClr val="tx1"/>
        </a:buClr>
        <a:defRPr sz="3200">
          <a:solidFill>
            <a:schemeClr val="tx1"/>
          </a:solidFill>
          <a:latin typeface="Footlight MT Light" pitchFamily="18" charset="0"/>
          <a:cs typeface="Arial" charset="0"/>
        </a:defRPr>
      </a:lvl4pPr>
      <a:lvl5pPr algn="l" rtl="0" eaLnBrk="0" fontAlgn="base" hangingPunct="0">
        <a:spcBef>
          <a:spcPct val="0"/>
        </a:spcBef>
        <a:spcAft>
          <a:spcPct val="0"/>
        </a:spcAft>
        <a:buClr>
          <a:schemeClr val="tx1"/>
        </a:buClr>
        <a:defRPr sz="3200">
          <a:solidFill>
            <a:schemeClr val="tx1"/>
          </a:solidFill>
          <a:latin typeface="Footlight MT Light" pitchFamily="18" charset="0"/>
          <a:cs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Arial" charset="0"/>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Arial" charset="0"/>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Arial" charset="0"/>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659BD3-1487-434B-8AAD-14DCFF479875}" type="slidenum">
              <a:rPr lang="en-US" smtClean="0"/>
              <a:pPr>
                <a:defRPr/>
              </a:pPr>
              <a:t>‹#›</a:t>
            </a:fld>
            <a:endParaRPr lang="en-US"/>
          </a:p>
        </p:txBody>
      </p:sp>
    </p:spTree>
    <p:extLst>
      <p:ext uri="{BB962C8B-B14F-4D97-AF65-F5344CB8AC3E}">
        <p14:creationId xmlns:p14="http://schemas.microsoft.com/office/powerpoint/2010/main" val="3560086955"/>
      </p:ext>
    </p:extLst>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facebook.com/photo.php?pid=31375891&amp;id=62905187" TargetMode="Externa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01515"/>
            <a:ext cx="8229600" cy="1261884"/>
          </a:xfrm>
          <a:prstGeom prst="rect">
            <a:avLst/>
          </a:prstGeom>
        </p:spPr>
        <p:txBody>
          <a:bodyPr wrap="square">
            <a:spAutoFit/>
          </a:bodyPr>
          <a:lstStyle/>
          <a:p>
            <a:pPr algn="ctr">
              <a:defRPr/>
            </a:pPr>
            <a:r>
              <a:rPr lang="en-US" sz="4400" b="1" dirty="0">
                <a:solidFill>
                  <a:srgbClr val="00CCFF"/>
                </a:solidFill>
                <a:effectLst>
                  <a:outerShdw blurRad="38100" dist="38100" dir="2700000" algn="tl">
                    <a:srgbClr val="000000"/>
                  </a:outerShdw>
                </a:effectLst>
                <a:latin typeface="Garamond" pitchFamily="18" charset="0"/>
              </a:rPr>
              <a:t>VIRA I. HEINZ PROGRAM </a:t>
            </a:r>
          </a:p>
          <a:p>
            <a:pPr algn="ctr">
              <a:defRPr/>
            </a:pPr>
            <a:r>
              <a:rPr lang="en-US" sz="3200" b="1" dirty="0">
                <a:solidFill>
                  <a:srgbClr val="00CCFF"/>
                </a:solidFill>
                <a:effectLst>
                  <a:outerShdw blurRad="38100" dist="38100" dir="2700000" algn="tl">
                    <a:srgbClr val="000000"/>
                  </a:outerShdw>
                </a:effectLst>
                <a:latin typeface="Garamond" pitchFamily="18" charset="0"/>
              </a:rPr>
              <a:t>FOR WOMEN IN GLOBAL LEADERSHIP</a:t>
            </a:r>
          </a:p>
        </p:txBody>
      </p:sp>
      <p:cxnSp>
        <p:nvCxnSpPr>
          <p:cNvPr id="6" name="Straight Connector 5"/>
          <p:cNvCxnSpPr/>
          <p:nvPr/>
        </p:nvCxnSpPr>
        <p:spPr>
          <a:xfrm>
            <a:off x="10668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pic>
        <p:nvPicPr>
          <p:cNvPr id="10" name="Picture 9"/>
          <p:cNvPicPr/>
          <p:nvPr/>
        </p:nvPicPr>
        <p:blipFill>
          <a:blip r:embed="rId3"/>
          <a:stretch>
            <a:fillRect/>
          </a:stretch>
        </p:blipFill>
        <p:spPr>
          <a:xfrm>
            <a:off x="2825017" y="3124200"/>
            <a:ext cx="3570165" cy="24696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2873133"/>
            <a:ext cx="4313208" cy="2971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2" y="0"/>
            <a:ext cx="6417355" cy="1143000"/>
          </a:xfrm>
        </p:spPr>
        <p:txBody>
          <a:bodyPr>
            <a:normAutofit/>
          </a:bodyPr>
          <a:lstStyle/>
          <a:p>
            <a:pPr algn="l"/>
            <a:r>
              <a:rPr lang="en-US" sz="4800" b="1" dirty="0">
                <a:solidFill>
                  <a:srgbClr val="00CCFF"/>
                </a:solidFill>
                <a:latin typeface="Garamond" panose="02020404030301010803" pitchFamily="18" charset="0"/>
              </a:rPr>
              <a:t>Applicant Profile</a:t>
            </a:r>
            <a:endParaRPr lang="en-US" sz="48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362008"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762000" y="1371600"/>
            <a:ext cx="7224670" cy="3970318"/>
          </a:xfrm>
          <a:prstGeom prst="rect">
            <a:avLst/>
          </a:prstGeom>
          <a:noFill/>
        </p:spPr>
        <p:txBody>
          <a:bodyPr wrap="none" rtlCol="0">
            <a:spAutoFit/>
          </a:bodyPr>
          <a:lstStyle/>
          <a:p>
            <a:pPr>
              <a:buClr>
                <a:srgbClr val="66FFCC"/>
              </a:buClr>
              <a:buFont typeface="Wingdings" pitchFamily="2" charset="2"/>
              <a:buChar char="§"/>
            </a:pPr>
            <a:r>
              <a:rPr lang="en-US" sz="3600" dirty="0">
                <a:solidFill>
                  <a:schemeClr val="tx1">
                    <a:lumMod val="95000"/>
                  </a:schemeClr>
                </a:solidFill>
                <a:latin typeface="Garamond" pitchFamily="18" charset="0"/>
              </a:rPr>
              <a:t>No Previous International Experience</a:t>
            </a:r>
          </a:p>
          <a:p>
            <a:pPr>
              <a:buClr>
                <a:srgbClr val="66FFCC"/>
              </a:buClr>
            </a:pPr>
            <a:endParaRPr lang="en-US" sz="3600" dirty="0">
              <a:solidFill>
                <a:schemeClr val="tx1">
                  <a:lumMod val="95000"/>
                </a:schemeClr>
              </a:solidFill>
              <a:latin typeface="Garamond" pitchFamily="18" charset="0"/>
            </a:endParaRPr>
          </a:p>
          <a:p>
            <a:pPr>
              <a:buClr>
                <a:srgbClr val="66FFCC"/>
              </a:buClr>
              <a:buFont typeface="Wingdings" pitchFamily="2" charset="2"/>
              <a:buChar char="§"/>
            </a:pPr>
            <a:r>
              <a:rPr lang="en-US" sz="3600" dirty="0">
                <a:solidFill>
                  <a:schemeClr val="tx1">
                    <a:lumMod val="95000"/>
                  </a:schemeClr>
                </a:solidFill>
                <a:latin typeface="Garamond" pitchFamily="18" charset="0"/>
              </a:rPr>
              <a:t>Open to Sophomores or Juniors</a:t>
            </a:r>
          </a:p>
          <a:p>
            <a:pPr>
              <a:buClr>
                <a:srgbClr val="66FFCC"/>
              </a:buClr>
            </a:pPr>
            <a:endParaRPr lang="en-US" sz="3600" dirty="0">
              <a:solidFill>
                <a:schemeClr val="tx1">
                  <a:lumMod val="95000"/>
                </a:schemeClr>
              </a:solidFill>
              <a:latin typeface="Garamond" pitchFamily="18" charset="0"/>
            </a:endParaRPr>
          </a:p>
          <a:p>
            <a:pPr>
              <a:buClr>
                <a:srgbClr val="66FFCC"/>
              </a:buClr>
              <a:buFont typeface="Wingdings" pitchFamily="2" charset="2"/>
              <a:buChar char="§"/>
            </a:pPr>
            <a:r>
              <a:rPr lang="en-US" sz="3600" dirty="0">
                <a:solidFill>
                  <a:schemeClr val="tx1">
                    <a:lumMod val="95000"/>
                  </a:schemeClr>
                </a:solidFill>
                <a:latin typeface="Garamond" pitchFamily="18" charset="0"/>
              </a:rPr>
              <a:t>U.S. Citizen</a:t>
            </a:r>
          </a:p>
          <a:p>
            <a:pPr>
              <a:buClr>
                <a:srgbClr val="66FFCC"/>
              </a:buClr>
            </a:pPr>
            <a:endParaRPr lang="en-US" sz="3600" dirty="0">
              <a:solidFill>
                <a:schemeClr val="tx1">
                  <a:lumMod val="95000"/>
                </a:schemeClr>
              </a:solidFill>
              <a:latin typeface="Garamond" pitchFamily="18" charset="0"/>
            </a:endParaRPr>
          </a:p>
          <a:p>
            <a:pPr>
              <a:buClr>
                <a:srgbClr val="66FFCC"/>
              </a:buClr>
              <a:buFont typeface="Wingdings" pitchFamily="2" charset="2"/>
              <a:buChar char="§"/>
            </a:pPr>
            <a:r>
              <a:rPr lang="en-US" sz="3600" dirty="0">
                <a:solidFill>
                  <a:schemeClr val="tx1">
                    <a:lumMod val="95000"/>
                  </a:schemeClr>
                </a:solidFill>
                <a:latin typeface="Garamond" pitchFamily="18" charset="0"/>
              </a:rPr>
              <a:t>Emphasis on Increasing Diversity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302878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2" y="0"/>
            <a:ext cx="6417355" cy="1143000"/>
          </a:xfrm>
        </p:spPr>
        <p:txBody>
          <a:bodyPr>
            <a:normAutofit/>
          </a:bodyPr>
          <a:lstStyle/>
          <a:p>
            <a:pPr algn="l"/>
            <a:r>
              <a:rPr lang="en-US" sz="4800" b="1" dirty="0">
                <a:solidFill>
                  <a:srgbClr val="00CCFF"/>
                </a:solidFill>
                <a:latin typeface="Garamond" panose="02020404030301010803" pitchFamily="18" charset="0"/>
              </a:rPr>
              <a:t>Regional Breakdown</a:t>
            </a:r>
            <a:endParaRPr lang="en-US" sz="48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362008"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aphicFrame>
        <p:nvGraphicFramePr>
          <p:cNvPr id="12" name="Content Placeholder 5"/>
          <p:cNvGraphicFramePr>
            <a:graphicFrameLocks/>
          </p:cNvGraphicFramePr>
          <p:nvPr>
            <p:extLst>
              <p:ext uri="{D42A27DB-BD31-4B8C-83A1-F6EECF244321}">
                <p14:modId xmlns:p14="http://schemas.microsoft.com/office/powerpoint/2010/main" val="2057429701"/>
              </p:ext>
            </p:extLst>
          </p:nvPr>
        </p:nvGraphicFramePr>
        <p:xfrm>
          <a:off x="152400" y="1044575"/>
          <a:ext cx="8763000" cy="5508625"/>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320282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2" y="0"/>
            <a:ext cx="6417355" cy="1143000"/>
          </a:xfrm>
        </p:spPr>
        <p:txBody>
          <a:bodyPr>
            <a:normAutofit fontScale="90000"/>
          </a:bodyPr>
          <a:lstStyle/>
          <a:p>
            <a:pPr algn="l"/>
            <a:r>
              <a:rPr lang="en-US" sz="4800" b="1" dirty="0">
                <a:solidFill>
                  <a:srgbClr val="00CCFF"/>
                </a:solidFill>
                <a:latin typeface="Garamond" panose="02020404030301010803" pitchFamily="18" charset="0"/>
              </a:rPr>
              <a:t>International Experience</a:t>
            </a:r>
            <a:endParaRPr lang="en-US" sz="48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362008"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3" name="TextBox 6"/>
          <p:cNvSpPr txBox="1">
            <a:spLocks noChangeArrowheads="1"/>
          </p:cNvSpPr>
          <p:nvPr/>
        </p:nvSpPr>
        <p:spPr bwMode="auto">
          <a:xfrm>
            <a:off x="685800" y="4814888"/>
            <a:ext cx="8077200" cy="2043112"/>
          </a:xfrm>
          <a:prstGeom prst="rect">
            <a:avLst/>
          </a:prstGeom>
          <a:noFill/>
          <a:ln w="9525">
            <a:noFill/>
            <a:miter lim="800000"/>
            <a:headEnd/>
            <a:tailEnd/>
          </a:ln>
        </p:spPr>
        <p:txBody>
          <a:bodyPr>
            <a:spAutoFit/>
          </a:bodyPr>
          <a:lstStyle/>
          <a:p>
            <a:pPr algn="just" fontAlgn="auto">
              <a:spcBef>
                <a:spcPts val="0"/>
              </a:spcBef>
              <a:spcAft>
                <a:spcPts val="0"/>
              </a:spcAft>
              <a:defRPr/>
            </a:pPr>
            <a:endParaRPr lang="en-US" sz="2000" b="1" dirty="0">
              <a:solidFill>
                <a:schemeClr val="tx1">
                  <a:lumMod val="95000"/>
                </a:schemeClr>
              </a:solidFill>
              <a:effectLst>
                <a:outerShdw blurRad="38100" dist="38100" dir="2700000" algn="tl">
                  <a:srgbClr val="000000">
                    <a:alpha val="43137"/>
                  </a:srgbClr>
                </a:outerShdw>
              </a:effectLst>
              <a:latin typeface="Garamond" pitchFamily="18" charset="0"/>
            </a:endParaRPr>
          </a:p>
          <a:p>
            <a:pPr algn="just" fontAlgn="auto">
              <a:spcBef>
                <a:spcPts val="0"/>
              </a:spcBef>
              <a:spcAft>
                <a:spcPts val="0"/>
              </a:spcAft>
              <a:defRPr/>
            </a:pPr>
            <a:r>
              <a:rPr lang="en-US" sz="2000" b="1" dirty="0">
                <a:solidFill>
                  <a:schemeClr val="tx1">
                    <a:lumMod val="95000"/>
                  </a:schemeClr>
                </a:solidFill>
                <a:effectLst>
                  <a:outerShdw blurRad="38100" dist="38100" dir="2700000" algn="tl">
                    <a:srgbClr val="000000">
                      <a:alpha val="43137"/>
                    </a:srgbClr>
                  </a:outerShdw>
                </a:effectLst>
                <a:latin typeface="Garamond" pitchFamily="18" charset="0"/>
              </a:rPr>
              <a:t>“The thoughts and feelings associated with cultural immersion can be difficult to sort out without being prepared to understand these experiences… the VIH Program took me one step closer to figuring it out.” </a:t>
            </a:r>
          </a:p>
          <a:p>
            <a:pPr algn="just" fontAlgn="auto">
              <a:spcBef>
                <a:spcPts val="0"/>
              </a:spcBef>
              <a:spcAft>
                <a:spcPts val="0"/>
              </a:spcAft>
              <a:defRPr/>
            </a:pPr>
            <a:endParaRPr lang="en-US" sz="2800" b="1" dirty="0">
              <a:solidFill>
                <a:schemeClr val="bg1"/>
              </a:solidFill>
              <a:effectLst>
                <a:outerShdw blurRad="38100" dist="38100" dir="2700000" algn="tl">
                  <a:srgbClr val="000000">
                    <a:alpha val="43137"/>
                  </a:srgbClr>
                </a:outerShdw>
              </a:effectLst>
              <a:latin typeface="Garamond" pitchFamily="18" charset="0"/>
            </a:endParaRPr>
          </a:p>
        </p:txBody>
      </p:sp>
      <p:sp>
        <p:nvSpPr>
          <p:cNvPr id="14" name="Rectangle 13"/>
          <p:cNvSpPr/>
          <p:nvPr/>
        </p:nvSpPr>
        <p:spPr>
          <a:xfrm>
            <a:off x="309453" y="1524000"/>
            <a:ext cx="3578225" cy="1569660"/>
          </a:xfrm>
          <a:prstGeom prst="rect">
            <a:avLst/>
          </a:prstGeom>
        </p:spPr>
        <p:txBody>
          <a:bodyPr wrap="square">
            <a:spAutoFit/>
          </a:bodyPr>
          <a:lstStyle/>
          <a:p>
            <a:pPr algn="ctr">
              <a:defRPr/>
            </a:pPr>
            <a:r>
              <a:rPr lang="en-US" sz="3200" b="1" dirty="0" err="1">
                <a:solidFill>
                  <a:srgbClr val="00FFFF"/>
                </a:solidFill>
                <a:effectLst>
                  <a:outerShdw blurRad="38100" dist="38100" dir="2700000" algn="tl">
                    <a:srgbClr val="000000"/>
                  </a:outerShdw>
                </a:effectLst>
                <a:latin typeface="Garamond" pitchFamily="18" charset="0"/>
              </a:rPr>
              <a:t>Ruweidah</a:t>
            </a:r>
            <a:r>
              <a:rPr lang="en-US" sz="3200" b="1" dirty="0">
                <a:solidFill>
                  <a:srgbClr val="00FFFF"/>
                </a:solidFill>
                <a:effectLst>
                  <a:outerShdw blurRad="38100" dist="38100" dir="2700000" algn="tl">
                    <a:srgbClr val="000000"/>
                  </a:outerShdw>
                </a:effectLst>
                <a:latin typeface="Garamond" pitchFamily="18" charset="0"/>
              </a:rPr>
              <a:t> </a:t>
            </a:r>
          </a:p>
          <a:p>
            <a:pPr algn="ctr">
              <a:defRPr/>
            </a:pPr>
            <a:r>
              <a:rPr lang="en-US" sz="3200" b="1" dirty="0">
                <a:solidFill>
                  <a:srgbClr val="00FFFF"/>
                </a:solidFill>
                <a:effectLst>
                  <a:outerShdw blurRad="38100" dist="38100" dir="2700000" algn="tl">
                    <a:srgbClr val="000000"/>
                  </a:outerShdw>
                </a:effectLst>
                <a:latin typeface="Garamond" pitchFamily="18" charset="0"/>
              </a:rPr>
              <a:t>&amp; </a:t>
            </a:r>
          </a:p>
          <a:p>
            <a:pPr algn="ctr">
              <a:defRPr/>
            </a:pPr>
            <a:r>
              <a:rPr lang="en-US" sz="3200" b="1" dirty="0">
                <a:solidFill>
                  <a:srgbClr val="00FFFF"/>
                </a:solidFill>
                <a:effectLst>
                  <a:outerShdw blurRad="38100" dist="38100" dir="2700000" algn="tl">
                    <a:srgbClr val="000000"/>
                  </a:outerShdw>
                </a:effectLst>
                <a:latin typeface="Garamond" pitchFamily="18" charset="0"/>
              </a:rPr>
              <a:t>Jenn</a:t>
            </a:r>
          </a:p>
        </p:txBody>
      </p:sp>
      <p:pic>
        <p:nvPicPr>
          <p:cNvPr id="15" name="Picture 2" descr="http://photos-c.ak.fbcdn.net/photos-ak-sf2p/v308/35/122/62905187/n62905187_31375890_6403.jpg">
            <a:hlinkClick r:id="rId2"/>
          </p:cNvPr>
          <p:cNvPicPr>
            <a:picLocks noChangeAspect="1" noChangeArrowheads="1"/>
          </p:cNvPicPr>
          <p:nvPr/>
        </p:nvPicPr>
        <p:blipFill>
          <a:blip r:embed="rId3" cstate="print"/>
          <a:srcRect/>
          <a:stretch>
            <a:fillRect/>
          </a:stretch>
        </p:blipFill>
        <p:spPr bwMode="auto">
          <a:xfrm>
            <a:off x="3733800" y="1339617"/>
            <a:ext cx="5029200" cy="3702050"/>
          </a:xfrm>
          <a:prstGeom prst="rect">
            <a:avLst/>
          </a:prstGeom>
          <a:noFill/>
          <a:ln>
            <a:solidFill>
              <a:schemeClr val="tx1">
                <a:lumMod val="65000"/>
                <a:lumOff val="35000"/>
              </a:schemeClr>
            </a:solidFill>
          </a:ln>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161277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2" y="0"/>
            <a:ext cx="6417355" cy="1143000"/>
          </a:xfrm>
        </p:spPr>
        <p:txBody>
          <a:bodyPr>
            <a:normAutofit/>
          </a:bodyPr>
          <a:lstStyle/>
          <a:p>
            <a:pPr algn="l"/>
            <a:r>
              <a:rPr lang="en-US" sz="4800" b="1" dirty="0">
                <a:solidFill>
                  <a:srgbClr val="00CCFF"/>
                </a:solidFill>
                <a:latin typeface="Garamond" panose="02020404030301010803" pitchFamily="18" charset="0"/>
              </a:rPr>
              <a:t>Contact Information</a:t>
            </a:r>
            <a:endParaRPr lang="en-US" sz="48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sp>
        <p:nvSpPr>
          <p:cNvPr id="13" name="Content Placeholder 2"/>
          <p:cNvSpPr>
            <a:spLocks noGrp="1"/>
          </p:cNvSpPr>
          <p:nvPr>
            <p:ph idx="1"/>
          </p:nvPr>
        </p:nvSpPr>
        <p:spPr>
          <a:xfrm>
            <a:off x="914400" y="1447800"/>
            <a:ext cx="7543800" cy="4876800"/>
          </a:xfrm>
        </p:spPr>
        <p:txBody>
          <a:bodyPr>
            <a:normAutofit/>
          </a:bodyPr>
          <a:lstStyle/>
          <a:p>
            <a:pPr>
              <a:buClr>
                <a:srgbClr val="66FFCC"/>
              </a:buClr>
              <a:buFont typeface="Arial" panose="020B0604020202020204" pitchFamily="34" charset="0"/>
              <a:buChar char="•"/>
            </a:pPr>
            <a:r>
              <a:rPr lang="en-US" sz="3300" dirty="0">
                <a:effectLst/>
                <a:latin typeface="Garamond" panose="02020404030301010803" pitchFamily="18" charset="0"/>
              </a:rPr>
              <a:t>Dr. Sarah Wagner, VIH Director</a:t>
            </a:r>
          </a:p>
          <a:p>
            <a:pPr indent="-6350">
              <a:buClr>
                <a:srgbClr val="66FFCC"/>
              </a:buClr>
              <a:buNone/>
            </a:pPr>
            <a:r>
              <a:rPr lang="en-US" sz="3200" dirty="0">
                <a:solidFill>
                  <a:srgbClr val="00FFCC"/>
                </a:solidFill>
                <a:effectLst/>
                <a:latin typeface="Garamond" panose="02020404030301010803" pitchFamily="18" charset="0"/>
              </a:rPr>
              <a:t>sewst29@pitt.edu</a:t>
            </a:r>
            <a:endParaRPr lang="en-US" sz="3600" dirty="0">
              <a:solidFill>
                <a:srgbClr val="00FFCC"/>
              </a:solidFill>
              <a:effectLst/>
              <a:latin typeface="Garamond" panose="02020404030301010803" pitchFamily="18" charset="0"/>
            </a:endParaRPr>
          </a:p>
          <a:p>
            <a:pPr indent="-6350">
              <a:buFontTx/>
              <a:buNone/>
            </a:pPr>
            <a:endParaRPr lang="en-US" sz="3600" dirty="0">
              <a:solidFill>
                <a:srgbClr val="00FFCC"/>
              </a:solidFill>
              <a:effectLst/>
            </a:endParaRPr>
          </a:p>
          <a:p>
            <a:pPr indent="-6350" algn="r">
              <a:buFontTx/>
              <a:buNone/>
            </a:pPr>
            <a:r>
              <a:rPr lang="en-US" sz="3600" dirty="0">
                <a:solidFill>
                  <a:schemeClr val="tx1">
                    <a:lumMod val="95000"/>
                  </a:schemeClr>
                </a:solidFill>
                <a:effectLst/>
                <a:latin typeface="Garamond" panose="02020404030301010803" pitchFamily="18" charset="0"/>
              </a:rPr>
              <a:t>viraheinz.pitt.edu					</a:t>
            </a:r>
            <a:endParaRPr lang="en-US" sz="3300" dirty="0">
              <a:solidFill>
                <a:schemeClr val="tx1">
                  <a:lumMod val="95000"/>
                </a:schemeClr>
              </a:solidFill>
              <a:effectLst/>
              <a:latin typeface="Garamond" panose="02020404030301010803" pitchFamily="18" charset="0"/>
            </a:endParaRPr>
          </a:p>
          <a:p>
            <a:pPr>
              <a:buFontTx/>
              <a:buNone/>
            </a:pPr>
            <a:endParaRPr lang="en-US" sz="2500" dirty="0"/>
          </a:p>
          <a:p>
            <a:pPr>
              <a:buFontTx/>
              <a:buNone/>
            </a:pPr>
            <a:endParaRPr lang="en-US" sz="2500" dirty="0"/>
          </a:p>
          <a:p>
            <a:pPr>
              <a:buFontTx/>
              <a:buNone/>
            </a:pPr>
            <a:endParaRPr lang="en-US" sz="2500" dirty="0"/>
          </a:p>
        </p:txBody>
      </p:sp>
      <p:cxnSp>
        <p:nvCxnSpPr>
          <p:cNvPr id="6" name="Straight Connector 5"/>
          <p:cNvCxnSpPr/>
          <p:nvPr/>
        </p:nvCxnSpPr>
        <p:spPr>
          <a:xfrm>
            <a:off x="362008"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418979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9600" y="30225"/>
            <a:ext cx="7765322" cy="970450"/>
          </a:xfrm>
        </p:spPr>
        <p:txBody>
          <a:bodyPr>
            <a:normAutofit/>
          </a:bodyPr>
          <a:lstStyle/>
          <a:p>
            <a:pPr algn="l"/>
            <a:r>
              <a:rPr lang="en-US" sz="4800" b="1" dirty="0">
                <a:solidFill>
                  <a:srgbClr val="00CCFF"/>
                </a:solidFill>
                <a:latin typeface="Garamond" panose="02020404030301010803" pitchFamily="18" charset="0"/>
              </a:rPr>
              <a:t>A Role Model for Women</a:t>
            </a:r>
          </a:p>
        </p:txBody>
      </p:sp>
      <p:cxnSp>
        <p:nvCxnSpPr>
          <p:cNvPr id="5" name="Straight Connector 4"/>
          <p:cNvCxnSpPr/>
          <p:nvPr/>
        </p:nvCxnSpPr>
        <p:spPr>
          <a:xfrm>
            <a:off x="733305" y="1026987"/>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pic>
        <p:nvPicPr>
          <p:cNvPr id="13" name="Picture 2"/>
          <p:cNvPicPr>
            <a:picLocks noChangeAspect="1" noChangeArrowheads="1"/>
          </p:cNvPicPr>
          <p:nvPr/>
        </p:nvPicPr>
        <p:blipFill>
          <a:blip r:embed="rId3" cstate="print"/>
          <a:srcRect/>
          <a:stretch>
            <a:fillRect/>
          </a:stretch>
        </p:blipFill>
        <p:spPr bwMode="auto">
          <a:xfrm rot="21263060">
            <a:off x="4206906" y="1550041"/>
            <a:ext cx="4630738" cy="4191000"/>
          </a:xfrm>
          <a:prstGeom prst="rect">
            <a:avLst/>
          </a:prstGeom>
          <a:noFill/>
          <a:ln w="9525">
            <a:noFill/>
            <a:miter lim="800000"/>
            <a:headEnd/>
            <a:tailEnd/>
          </a:ln>
          <a:effectLst>
            <a:glow rad="127000">
              <a:schemeClr val="tx1">
                <a:lumMod val="95000"/>
                <a:alpha val="40000"/>
              </a:schemeClr>
            </a:glow>
          </a:effectLst>
        </p:spPr>
      </p:pic>
      <p:pic>
        <p:nvPicPr>
          <p:cNvPr id="14" name="Picture 2" descr="E:\VIH Backup Files\Vira Photos\11-2-1923 Vira-SanFranciscoBay on SSHarvard.jpg"/>
          <p:cNvPicPr>
            <a:picLocks noChangeAspect="1" noChangeArrowheads="1"/>
          </p:cNvPicPr>
          <p:nvPr/>
        </p:nvPicPr>
        <p:blipFill>
          <a:blip r:embed="rId4" cstate="print"/>
          <a:srcRect/>
          <a:stretch>
            <a:fillRect/>
          </a:stretch>
        </p:blipFill>
        <p:spPr>
          <a:xfrm>
            <a:off x="990600" y="2209800"/>
            <a:ext cx="2590800" cy="2743200"/>
          </a:xfrm>
          <a:prstGeom prst="rect">
            <a:avLst/>
          </a:prstGeom>
          <a:ln w="190500" cap="sq">
            <a:noFill/>
            <a:prstDash val="solid"/>
            <a:miter lim="800000"/>
          </a:ln>
          <a:effectLst>
            <a:glow rad="228600">
              <a:schemeClr val="bg1">
                <a:lumMod val="50000"/>
                <a:lumOff val="50000"/>
                <a:alpha val="40000"/>
              </a:schemeClr>
            </a:glow>
            <a:outerShdw blurRad="50800" dist="38100" dir="2700000" algn="tl" rotWithShape="0">
              <a:prstClr val="black">
                <a:alpha val="40000"/>
              </a:prstClr>
            </a:outerShdw>
          </a:effectLst>
        </p:spPr>
      </p:pic>
      <p:sp>
        <p:nvSpPr>
          <p:cNvPr id="15" name="Rectangle 14"/>
          <p:cNvSpPr/>
          <p:nvPr/>
        </p:nvSpPr>
        <p:spPr>
          <a:xfrm>
            <a:off x="609600" y="5791200"/>
            <a:ext cx="7620000" cy="479425"/>
          </a:xfrm>
          <a:prstGeom prst="rect">
            <a:avLst/>
          </a:prstGeom>
        </p:spPr>
        <p:txBody>
          <a:bodyPr>
            <a:spAutoFit/>
          </a:bodyPr>
          <a:lstStyle/>
          <a:p>
            <a:pPr fontAlgn="auto">
              <a:lnSpc>
                <a:spcPct val="90000"/>
              </a:lnSpc>
              <a:spcBef>
                <a:spcPts val="250"/>
              </a:spcBef>
              <a:spcAft>
                <a:spcPts val="0"/>
              </a:spcAft>
              <a:defRPr/>
            </a:pPr>
            <a:r>
              <a:rPr lang="en-US" sz="2800" b="1" i="1" dirty="0">
                <a:solidFill>
                  <a:schemeClr val="bg1">
                    <a:lumMod val="95000"/>
                  </a:schemeClr>
                </a:solidFill>
                <a:latin typeface="Garamond" pitchFamily="18" charset="0"/>
              </a:rPr>
              <a:t>  </a:t>
            </a:r>
            <a:r>
              <a:rPr lang="en-US" sz="2800" b="1" i="1" dirty="0">
                <a:solidFill>
                  <a:schemeClr val="tx1">
                    <a:lumMod val="95000"/>
                  </a:schemeClr>
                </a:solidFill>
                <a:latin typeface="Garamond" pitchFamily="18" charset="0"/>
              </a:rPr>
              <a:t>The Transformational Impact of Foreign Travel</a:t>
            </a:r>
            <a:endParaRPr lang="en-US" sz="2800" dirty="0">
              <a:solidFill>
                <a:schemeClr val="tx1">
                  <a:lumMod val="95000"/>
                </a:schemeClr>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111921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9429" y="28408"/>
            <a:ext cx="6858000" cy="1143000"/>
          </a:xfrm>
        </p:spPr>
        <p:txBody>
          <a:bodyPr>
            <a:normAutofit/>
          </a:bodyPr>
          <a:lstStyle/>
          <a:p>
            <a:pPr algn="l"/>
            <a:r>
              <a:rPr lang="en-US" sz="4800" b="1" dirty="0">
                <a:solidFill>
                  <a:srgbClr val="00CCFF"/>
                </a:solidFill>
                <a:latin typeface="Garamond" panose="02020404030301010803" pitchFamily="18" charset="0"/>
              </a:rPr>
              <a:t>Participating Institutions</a:t>
            </a:r>
          </a:p>
        </p:txBody>
      </p:sp>
      <p:sp>
        <p:nvSpPr>
          <p:cNvPr id="28" name="Content Placeholder 4"/>
          <p:cNvSpPr>
            <a:spLocks noGrp="1"/>
          </p:cNvSpPr>
          <p:nvPr>
            <p:ph idx="1"/>
          </p:nvPr>
        </p:nvSpPr>
        <p:spPr>
          <a:xfrm>
            <a:off x="457200" y="1447800"/>
            <a:ext cx="4038600" cy="4329113"/>
          </a:xfrm>
        </p:spPr>
        <p:txBody>
          <a:bodyPr>
            <a:normAutofit/>
          </a:bodyPr>
          <a:lstStyle/>
          <a:p>
            <a:pPr marL="742950" indent="-742950" eaLnBrk="1" hangingPunct="1">
              <a:lnSpc>
                <a:spcPct val="8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Waynesburg</a:t>
            </a:r>
          </a:p>
          <a:p>
            <a:pPr marL="742950" indent="-742950" eaLnBrk="1" hangingPunct="1">
              <a:lnSpc>
                <a:spcPct val="8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Lincoln</a:t>
            </a:r>
          </a:p>
          <a:p>
            <a:pPr marL="742950" indent="-742950" eaLnBrk="1" hangingPunct="1">
              <a:lnSpc>
                <a:spcPct val="80000"/>
              </a:lnSpc>
              <a:buClr>
                <a:srgbClr val="00FFCC"/>
              </a:buClr>
              <a:buSzTx/>
              <a:buFontTx/>
              <a:buChar char="•"/>
              <a:defRPr/>
            </a:pPr>
            <a:r>
              <a:rPr lang="en-US" sz="3400" b="1" dirty="0" err="1">
                <a:solidFill>
                  <a:schemeClr val="tx1">
                    <a:lumMod val="95000"/>
                  </a:schemeClr>
                </a:solidFill>
                <a:effectLst>
                  <a:outerShdw blurRad="38100" dist="38100" dir="2700000" algn="tl">
                    <a:srgbClr val="000000"/>
                  </a:outerShdw>
                </a:effectLst>
                <a:latin typeface="Garamond" pitchFamily="18" charset="0"/>
              </a:rPr>
              <a:t>Carlow</a:t>
            </a:r>
            <a:endParaRPr lang="en-US" sz="3400" b="1" dirty="0">
              <a:solidFill>
                <a:schemeClr val="tx1">
                  <a:lumMod val="95000"/>
                </a:schemeClr>
              </a:solidFill>
              <a:effectLst>
                <a:outerShdw blurRad="38100" dist="38100" dir="2700000" algn="tl">
                  <a:srgbClr val="000000"/>
                </a:outerShdw>
              </a:effectLst>
              <a:latin typeface="Garamond" pitchFamily="18" charset="0"/>
            </a:endParaRPr>
          </a:p>
          <a:p>
            <a:pPr marL="742950" indent="-742950" eaLnBrk="1" hangingPunct="1">
              <a:lnSpc>
                <a:spcPct val="80000"/>
              </a:lnSpc>
              <a:buClr>
                <a:srgbClr val="00FFCC"/>
              </a:buClr>
              <a:buSzTx/>
              <a:buFontTx/>
              <a:buChar char="•"/>
              <a:defRPr/>
            </a:pPr>
            <a:r>
              <a:rPr lang="en-US" sz="3400" b="1" dirty="0" err="1">
                <a:solidFill>
                  <a:schemeClr val="tx1">
                    <a:lumMod val="95000"/>
                  </a:schemeClr>
                </a:solidFill>
                <a:effectLst>
                  <a:outerShdw blurRad="38100" dist="38100" dir="2700000" algn="tl">
                    <a:srgbClr val="000000"/>
                  </a:outerShdw>
                </a:effectLst>
                <a:latin typeface="Garamond" pitchFamily="18" charset="0"/>
              </a:rPr>
              <a:t>Thiel</a:t>
            </a:r>
            <a:endParaRPr lang="en-US" sz="3400" b="1" dirty="0">
              <a:solidFill>
                <a:schemeClr val="tx1">
                  <a:lumMod val="95000"/>
                </a:schemeClr>
              </a:solidFill>
              <a:effectLst>
                <a:outerShdw blurRad="38100" dist="38100" dir="2700000" algn="tl">
                  <a:srgbClr val="000000"/>
                </a:outerShdw>
              </a:effectLst>
              <a:latin typeface="Garamond" pitchFamily="18" charset="0"/>
            </a:endParaRPr>
          </a:p>
          <a:p>
            <a:pPr marL="742950" indent="-742950" eaLnBrk="1" hangingPunct="1">
              <a:lnSpc>
                <a:spcPct val="8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Temple</a:t>
            </a:r>
          </a:p>
          <a:p>
            <a:pPr marL="742950" indent="-742950" eaLnBrk="1" hangingPunct="1">
              <a:lnSpc>
                <a:spcPct val="8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Arcadia</a:t>
            </a:r>
          </a:p>
          <a:p>
            <a:pPr marL="742950" indent="-742950" eaLnBrk="1" hangingPunct="1">
              <a:lnSpc>
                <a:spcPct val="8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Chatham</a:t>
            </a:r>
          </a:p>
          <a:p>
            <a:pPr marL="742950" indent="-742950" eaLnBrk="1" hangingPunct="1">
              <a:lnSpc>
                <a:spcPct val="80000"/>
              </a:lnSpc>
              <a:buClr>
                <a:srgbClr val="FF0000"/>
              </a:buClr>
              <a:buSzTx/>
              <a:buFontTx/>
              <a:buChar char="•"/>
              <a:defRPr/>
            </a:pPr>
            <a:endParaRPr lang="en-US" sz="2200" dirty="0">
              <a:solidFill>
                <a:srgbClr val="00FFFF"/>
              </a:solidFill>
              <a:latin typeface="Trebuchet MS" pitchFamily="34" charset="0"/>
            </a:endParaRPr>
          </a:p>
        </p:txBody>
      </p:sp>
      <p:sp>
        <p:nvSpPr>
          <p:cNvPr id="31" name="Content Placeholder 5"/>
          <p:cNvSpPr>
            <a:spLocks noGrp="1"/>
          </p:cNvSpPr>
          <p:nvPr>
            <p:ph sz="half" idx="4294967295"/>
          </p:nvPr>
        </p:nvSpPr>
        <p:spPr>
          <a:xfrm>
            <a:off x="5105400" y="1295400"/>
            <a:ext cx="4038600" cy="4329113"/>
          </a:xfrm>
        </p:spPr>
        <p:txBody>
          <a:bodyPr>
            <a:normAutofit lnSpcReduction="10000"/>
          </a:bodyPr>
          <a:lstStyle/>
          <a:p>
            <a:pPr marL="742950" indent="-742950" eaLnBrk="1" hangingPunct="1">
              <a:lnSpc>
                <a:spcPct val="9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Duquesne</a:t>
            </a:r>
          </a:p>
          <a:p>
            <a:pPr marL="742950" indent="-742950" eaLnBrk="1" hangingPunct="1">
              <a:lnSpc>
                <a:spcPct val="9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Pitt-Oakland</a:t>
            </a:r>
          </a:p>
          <a:p>
            <a:pPr marL="742950" indent="-742950" eaLnBrk="1" hangingPunct="1">
              <a:lnSpc>
                <a:spcPct val="9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Pitt-Bradford</a:t>
            </a:r>
          </a:p>
          <a:p>
            <a:pPr marL="742950" indent="-742950" eaLnBrk="1" hangingPunct="1">
              <a:lnSpc>
                <a:spcPct val="9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Pitt-Greensburg</a:t>
            </a:r>
          </a:p>
          <a:p>
            <a:pPr marL="742950" indent="-742950" eaLnBrk="1" hangingPunct="1">
              <a:lnSpc>
                <a:spcPct val="9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Pitt-Johnstown</a:t>
            </a:r>
          </a:p>
          <a:p>
            <a:pPr marL="742950" indent="-742950" eaLnBrk="1" hangingPunct="1">
              <a:lnSpc>
                <a:spcPct val="9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Washington &amp; Jefferson</a:t>
            </a:r>
          </a:p>
          <a:p>
            <a:pPr marL="742950" indent="-742950" eaLnBrk="1" hangingPunct="1">
              <a:lnSpc>
                <a:spcPct val="90000"/>
              </a:lnSpc>
              <a:buClr>
                <a:srgbClr val="00FFCC"/>
              </a:buClr>
              <a:buSzTx/>
              <a:buFontTx/>
              <a:buChar char="•"/>
              <a:defRPr/>
            </a:pPr>
            <a:r>
              <a:rPr lang="en-US" sz="3400" b="1" dirty="0">
                <a:solidFill>
                  <a:schemeClr val="tx1">
                    <a:lumMod val="95000"/>
                  </a:schemeClr>
                </a:solidFill>
                <a:effectLst>
                  <a:outerShdw blurRad="38100" dist="38100" dir="2700000" algn="tl">
                    <a:srgbClr val="000000"/>
                  </a:outerShdw>
                </a:effectLst>
                <a:latin typeface="Garamond" pitchFamily="18" charset="0"/>
              </a:rPr>
              <a:t>Robert Morris </a:t>
            </a:r>
          </a:p>
          <a:p>
            <a:pPr marL="742950" indent="-742950" eaLnBrk="1" hangingPunct="1">
              <a:lnSpc>
                <a:spcPct val="90000"/>
              </a:lnSpc>
              <a:buClr>
                <a:srgbClr val="FF0000"/>
              </a:buClr>
              <a:buSzTx/>
              <a:buFontTx/>
              <a:buChar char="•"/>
              <a:defRPr/>
            </a:pPr>
            <a:endParaRPr lang="en-US" sz="1900" dirty="0">
              <a:solidFill>
                <a:srgbClr val="00FFFF"/>
              </a:solidFill>
              <a:latin typeface="Garamond" pitchFamily="18" charset="0"/>
            </a:endParaRPr>
          </a:p>
        </p:txBody>
      </p:sp>
      <p:cxnSp>
        <p:nvCxnSpPr>
          <p:cNvPr id="17" name="Straight Connector 16"/>
          <p:cNvCxnSpPr/>
          <p:nvPr/>
        </p:nvCxnSpPr>
        <p:spPr>
          <a:xfrm>
            <a:off x="473157" y="1047890"/>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 name="AutoShape 2" descr="https://www.tsa.gov/sites/default/files/liquids_rule.svg"/>
          <p:cNvSpPr>
            <a:spLocks noChangeAspect="1" noChangeArrowheads="1"/>
          </p:cNvSpPr>
          <p:nvPr/>
        </p:nvSpPr>
        <p:spPr bwMode="auto">
          <a:xfrm>
            <a:off x="155574" y="-144463"/>
            <a:ext cx="45402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AToAAACgCAMAAACrFlD/AAABO1BMVEX////38ef303/17uLWTF57vYZdrmvq9fABZpn7+PL49e/f2M3x7ujQroRIXYP5+fnU1NRvb2+Yrr0Aa560z9vv6Nza29wAX5Xs6OLy8vHj4+NmZmaNssoncJ/b6fDk8+/r2NLFdIHQT2HBVGfpxoHQrYPi6eZmsXGRv46Lw5fr6+usrKyZmZlutoPWPVLH3OeewNR1u45UVFTJycmGhoa2trY3UXyoqKiLi4t7e3v236taWlr22ZYAV5H226CZlY5ISEjm6dj36c/31otdrnm8v8T25L5meJbfz757qcTOtJlYlbgAToydw543NzcleqbA2MCIp8GYt81Pi7GTxaPozcnXpajOjZTRaXbet7fCZnax0bTS383R4MevzKb30HPYw6uaxJZulrZGZ37LhY55hp0MDAxeb46PlqfSdL5QAAAOOUlEQVR4nO3dAVebSAIH8InWNnXdDiwIGSC4171VC3jEEBowphtt9ZZNLTbp3t6utr3ztrv7/T/BzQCJQEgg0QSj/F9fEgMq+b2ZYYZhLABFihQpUqRIkSJTxtSCqDDvQ1m2GKYfjS7oZgy1lHQo3/hky0m3sZ5nNpaZTtnIM5VlpitK3cwp6GZOUWFnzsbTPLO+zHRFqZs5RambOfmWuqU+TaCi1M0anc0zNeQdxHLSvS8zOaateAexnHQn3+SaZS51ldU8s7nMbd1X+aage5B0OVfYoq0r6Aq6aVLQzRyfrpRHCrqb2BV0D5Nuw/sQT58+jXyo69mDBdLJt3A9QV4ImiDStm3Tg1hDttXj04PDw9crKyuHhwenx8el8X6Vysbt0dXa/E3TlhZEpyCEvtocJPg4pxjt80o4h6fHYz47h1O5PTq+fNPwi6Ijxx1p69ZXD1YS8+o4qeQJ3M3sEuj4FL5J2103P7rVg8/Jcisrnw9H8Sqcn1ukc3ugywdGRMnHDF7jF1XW4QeGfLd2vQU/tN87fF50x6/HwXk5jX9yIaCbudiN0PEsDOj4q5ojMa7klp0uNqo5Vb7r9B0J6I4n1+9JVabLOJLk8FUH71Z2JDY3utWJcMQuWu42AjlOuDW6crXr0/E9IMvA7YJ+WdbbbI3F5xAdv8Xi0zCDS19fv3rfd/Xy1ZXO8jp+bEvsVX50h2l0n6Nni0F9nb3GjtLxfZ+OkeV2d0hX7bFQeavLbtWF0ltX13t92am2XZ3HhuW+LEmQkd38Kuzp2HZumFdj6GbtoCTS9QldFYP5dG1ZZ4DelxGmK/Mu7LW9Bs6VZAfTufi9Llt1q2WZ4XOjSy10OJFRhzCkS2jsKlQkyc3haFvnsLgxIw0/C1gduH1cP4FehboDCR1TdqHsMORk6rg9CVdY3en3q/JVX2qzvb6eE93q5HNEQo3lJtBVnr2M5FlipR6lk3Cz5p1Dq7VaDeBzBOvUHAwq9Wptp4dJHbbG+Jslpiq5eC+pjB97PH5w+vl0Tqamq4ToRsbAxstnkbw8yUTn1cWgc9J2MJ3/9eDR75MM+iak6zLonAwf8qBbz1Bhw3QcxXHjy92sdJEebpfJPIoY9pjvKl2orYvKjdgJcToqC125Gg7DVKdOubcEdLHE+nYjdFnaOiTfPGjp6UoxumeJ3eaR63XQyHTkY3yMxbiBEbpX6XKv502n2FkOHHaS37eF22DJkunpDrPT/RmV+zOxY5dAp9oUEGy7CQFnWxrZijQNvwfURhNCzdDwjuY7izKMpmo2GgbA+yAVcA1NIHSGZSmgaTTmjBijO02nC40m0uiezUbXMrgOUjjFNpBIKR1yHxR6Rxl10FShpsI/TIoc+DsOaS2D4hRBhJoJzKYiIk4EtiLQiKJBy5p31Y0PxNLpDq7H/2l0X6J0XxLHaqN0DQBoQWjQdcOwAGh5dC0AGlxLpEUNtry9UAcALAYoka4jAVNBs07THdhQtBZ+xj9hvnAjdMfpY9gb0CXJJdO1BFw/NdPAL+sDOloROQgBrIfpyFNDAbbZAKYG8GZbwWUTPy853V+z0bUMlYaWZtRNIFpWUGENjQambZhmQAfrhkDo6oaKcak/KKDUTVxKbUGpn+BnceF06RU2dLFzSrq/stFBw1QRgKpJYTQKegeIOtgMAE41FRD0XQRVEPAOQtOgoN+hQaZKAQ4CxcStITX3mcm50n3zcha6cGyLNgHwq+ddS4wu9SJxdAgbT0zlJEL38pvp6RRBCV4s0CRjpqcLXSDhotfjRkrdzenucuJ0qVedPoc+9S+P/hHOd79G7x54YHTpg9jrD/2v54+i+e7nqIoRaeqSrzndG7pS+khs+Jl//i4m9+j5bw+Ybn3MxH8S3e/xQoeL3a8RFaqgC+f14CN/+9uI3KPnv0+iS7zS+YDoDod0I/UV0/1ts6Abm+GFk4IudppIvXQyHExkoBMKulnpKpFrnS+T7w+4N3THt0r35Z8kX/ynPxPl7g/datpVpynoNp482dre2toWhG3v+Um2S53LkpH769LohqP/NLqNrSd+tjlu23+1tZWAV9DF6SoDuRAdxhu1uz90aW1dVrrtZLrtB0y3mo3uutBF6J5sjcyKLYSu5U0BXccik2rg3XDOTORCs79QBEZoGl1tksfmyBXDEbqUq06v17PRCePoRqaxF0InAkUB0KAE8gw4ICCADK4DAWV4JDYH8ZuKIUCKI9stiyLb8IFxhqYSzrrJ4W+hFkC3PY5upMYuiE41QaPRbCFVBagOGhSiLa0ONatpeXSCQAOR1lq21aJgB9CihjRNtSHV0kRCJ3QaTWRrtjqBLuWCXUa6jfF08Rq7ILqmSeEqaaOmSqYjbcrUAOggOqjGmE4kk2jWCTA1TIeBBdEwWhwtANOrsDS5qwDX/Ot58TnRVe4inRWmwzigA5FWH5Q6n84I6JqAapmqqdRBQCdypOCG5yhH6FJGYofZ6HAPeAzdSGO3MDpBVDgRGQ1kEDrDRlwHCVAQyW+luSidaSEyYS7AhqlYHl3DQPgAKfH6GOdEFzpLROlGzxMLobPACUZpabSCmzHcvGkc0EStATXb9s6lmqJYwBJAkwKGCWyAbBpxtt1ASKQbJ2QPjm4AlQ7fUzAt3cEN6XIqdYPYt3gLz3zoNiaUuvhk7fzpdGmY/72XbiPyDHShCeyJdNvj6bY3Fk0XWmJbvvFiWy96It3x3OkqC6fLuMQ2bS3pYLdyeRa6lWx0lbtGxzPMAIYvV8eQOH1/PSRD1hu0q4y3DqMaB73q5kcnLJ6OJ42TvxCUdyFggkIWXr7irUwjz9UryPJlBuvIDO+Q7+ODvb0FL4ys8/OkE+4YXVnq92XZF5MDOsbpOdVy9+rqqu/TsbpndIUAy2Mz5wrUGCRXZUjedbt9qVt1HGYCXcog9uZ08d7JYipst+aXHp5lax4dbuprQOd1LBm0hYOl3y4udTwL+Kqs90HtLVmlRpbmIkhW5zplWR9XYddvhW7rrtE5OpRIrZOgy4IuAQK9txLov3WR7FdISQ4aM49OD+h67Rqpx5jO7YPuW4w9vtRNpgstmlgmOsZtt3Xoun1cynAxkz06idC5UPcbO0bu8YPGkG3zuKxVIesC9i0Lqh5dnyxw3lo4nZAzHQbScYHpAbLqzKuBZV6GDpQZGeisRL7sBiePcp8FqMb0gayDK1z4WECawAEdJHSzVdiMdOHR/xOy2jjvUtdj9R7Dd1mGIHmLacvVnl5zy7VajXU8SbYd0OG3amRfsiYX79SrerI11631+ZrDS85YuolXnV6t35yOWzxd+O95DHu+gwW03td9uT/ovw2X10aX3l7/0ZDF0XH5l7rkPnA4zJh+cmLGDMQmLxPLSBce/d+B00Q5dQntlBlDN/Fep1noosmBbk6ZF91Yu/zpKCp9H7IbWTY1KaOjiYlrnQ5uSreVP50/r5oaDagnE3eYG93WQGokedAJliUAg2qSCTBMJ1gNijyYwGhYHNmh2WwYAJgNDQHT8JbgakpLtBRkWRSgTEvDe8euMM+HrrI9nm7xF51wOhzXAZroTUFjOlGAHbLW1kB1xHnTDe8MoYNOLGBa4F3TIAfSQVoToZaCRKjZiiUKTS2VblJbF1ogNnFugksqbn7if8FoEXTePKKg+XdDqE2qpWktqImqAlqNE++31hHQjEZDs2hAB9pkgbJQ1zSarIA0VKBYt0aXdAf7L8HGijBOTshjHpazyXLaIR1nI4R/p6LSEAqWV5jqENhUwyTvB4fRgbh6CyLE72C6ExVX8NuiG12sE16us7GNI2xH4n2Z0+06arNFJll9OiA2DVvRTlSb0wzNo3unqnVA1Q0TbxzQGeKJgvfU/PXxQGjchC68tq5U+vXf0TViz3//Oe6SIYs5w5r4BBGsciQ37Bhk5axqQvzC9/TX2yKy3pbzv4Mi/3MtxMXNIN9I7vaJLU6+CV3paenbUDZjf5v3TtGlpT79706gm3DpJEZ3K7kbdDMsd0/4M6cPkm6GTEe3UtBdZya6o6PNCX8c++HSTbzq5O/zYn9/bW1t98XZxcX5+fnlkZ/hTyjoJtLtPcZZ87K3t7e/v//ixYsPHz6cYU3MeXl5mRnyYdLtrMWyf503b954pNjT0/x4SUpnQvflYdKN2oWCt+7svMH/orks6B5nsEvIzn8LusepdjuJdGvxYvdA6F6P0D2eUOyS7HZ248XuPtFNmJwIFv6H6aa029ldOyptlFYLuqntdnZ3P5UuLnAv5uwT6cUcPWi6qU4VmG736OzFzt4e/ofz+EHTTWVH6C7OPuAuH+5D427f46MHTTeNHaH7dPbBY9vfW3I6cryRmZYJt/+PoZuiixLQ7Q2yzHStpqqq2g84TRyzNGk28fOrMXTZTxX3iE5pajg/DNL0it2rvyfnoDSOLrPdgC4Y6S4znZ/o1Oj6j99/nZDvf3o6ni6rXUDnw+EzxdLTxf67yXF06xPoJtmNq7DLfYb1k5GuNIkum92Abmf52zo/t0KXqYsS9Ou8zklBN5VdMJrAaC/8LO9owk+M7qvZ6LJ07zDdReny/NP5+ceP5LLxEg///dxOqctymt3ZXYvNWRR0Ge121j6VHiDdf9LpUu12do8KuuSknSp2zkr3mm5zdrqh3X4s/jTtxUW80N0/uu9Hkk7nzxbu+ZPZwfTr+eXHy82jzc3NsVPa94zup6RS9/WPIbo3g0K2E5qpJrP+3kz1NLdQ3C+6Umk9KcOtF2cX516JIk6rN7xx577RLTAFXUFX0E2Zgm7mFHQzx6fLKwVdQVfQTZWCbuYUdDOnoJs5CG3kGZ9sOenuRAq6mVPQTR2rHqSgK1KkSJEiRYrc9/wfnpc3rXkpnQ0AAAAASUVORK5CYII="/>
          <p:cNvSpPr>
            <a:spLocks noChangeAspect="1" noChangeArrowheads="1"/>
          </p:cNvSpPr>
          <p:nvPr/>
        </p:nvSpPr>
        <p:spPr bwMode="auto">
          <a:xfrm>
            <a:off x="41283" y="-2686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p:nvPr/>
        </p:nvPicPr>
        <p:blipFill>
          <a:blip r:embed="rId2"/>
          <a:stretch>
            <a:fillRect/>
          </a:stretch>
        </p:blipFill>
        <p:spPr>
          <a:xfrm>
            <a:off x="7840718" y="89245"/>
            <a:ext cx="1211891" cy="85241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45" y="58195"/>
            <a:ext cx="1282236" cy="883460"/>
          </a:xfrm>
          <a:prstGeom prst="rect">
            <a:avLst/>
          </a:prstGeom>
        </p:spPr>
      </p:pic>
    </p:spTree>
    <p:extLst>
      <p:ext uri="{BB962C8B-B14F-4D97-AF65-F5344CB8AC3E}">
        <p14:creationId xmlns:p14="http://schemas.microsoft.com/office/powerpoint/2010/main" val="278372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00194" y="108707"/>
            <a:ext cx="6820116" cy="762000"/>
          </a:xfrm>
        </p:spPr>
        <p:txBody>
          <a:bodyPr>
            <a:normAutofit fontScale="90000"/>
          </a:bodyPr>
          <a:lstStyle/>
          <a:p>
            <a:pPr algn="l"/>
            <a:r>
              <a:rPr lang="en-US" sz="5500" b="1" dirty="0">
                <a:solidFill>
                  <a:srgbClr val="00CCFF"/>
                </a:solidFill>
                <a:latin typeface="Garamond" panose="02020404030301010803" pitchFamily="18" charset="0"/>
              </a:rPr>
              <a:t>Mission</a:t>
            </a:r>
            <a:endParaRPr lang="en-US" sz="5500" b="1" dirty="0">
              <a:solidFill>
                <a:srgbClr val="0099FF"/>
              </a:solidFill>
              <a:latin typeface="Garamond" panose="02020404030301010803" pitchFamily="18" charset="0"/>
            </a:endParaRPr>
          </a:p>
        </p:txBody>
      </p:sp>
      <p:cxnSp>
        <p:nvCxnSpPr>
          <p:cNvPr id="15" name="Straight Connector 14"/>
          <p:cNvCxnSpPr/>
          <p:nvPr/>
        </p:nvCxnSpPr>
        <p:spPr>
          <a:xfrm>
            <a:off x="362008"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Rectangle 15"/>
          <p:cNvSpPr/>
          <p:nvPr/>
        </p:nvSpPr>
        <p:spPr>
          <a:xfrm>
            <a:off x="1295400" y="2209800"/>
            <a:ext cx="6553200" cy="2554545"/>
          </a:xfrm>
          <a:prstGeom prst="rect">
            <a:avLst/>
          </a:prstGeom>
        </p:spPr>
        <p:txBody>
          <a:bodyPr wrap="square">
            <a:spAutoFit/>
          </a:bodyPr>
          <a:lstStyle/>
          <a:p>
            <a:pPr marL="0" lvl="4" algn="ctr">
              <a:defRPr/>
            </a:pPr>
            <a:r>
              <a:rPr lang="en-US" sz="4000" dirty="0">
                <a:solidFill>
                  <a:schemeClr val="tx1">
                    <a:lumMod val="95000"/>
                  </a:schemeClr>
                </a:solidFill>
                <a:effectLst>
                  <a:outerShdw blurRad="38100" dist="38100" dir="2700000" algn="tl">
                    <a:srgbClr val="000000"/>
                  </a:outerShdw>
                </a:effectLst>
                <a:latin typeface="Garamond" pitchFamily="18" charset="0"/>
                <a:ea typeface="Adobe Fangsong Std R"/>
                <a:cs typeface="Adobe Fangsong Std R"/>
              </a:rPr>
              <a:t>Develops  global citizens and encourages a passion for life-long learning and civic engagement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98256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008" y="-27380"/>
            <a:ext cx="7306060" cy="1143000"/>
          </a:xfrm>
        </p:spPr>
        <p:txBody>
          <a:bodyPr>
            <a:noAutofit/>
          </a:bodyPr>
          <a:lstStyle/>
          <a:p>
            <a:pPr algn="l"/>
            <a:r>
              <a:rPr lang="en-US" sz="3200" b="1" dirty="0">
                <a:solidFill>
                  <a:srgbClr val="00CCFF"/>
                </a:solidFill>
                <a:latin typeface="Garamond" panose="02020404030301010803" pitchFamily="18" charset="0"/>
              </a:rPr>
              <a:t>Leadership Development Retreat: Global</a:t>
            </a:r>
            <a:endParaRPr lang="en-US" sz="32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4572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Rectangle 3"/>
          <p:cNvSpPr txBox="1">
            <a:spLocks/>
          </p:cNvSpPr>
          <p:nvPr/>
        </p:nvSpPr>
        <p:spPr>
          <a:xfrm>
            <a:off x="376715" y="1133450"/>
            <a:ext cx="8001000" cy="484663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fontAlgn="auto">
              <a:lnSpc>
                <a:spcPct val="90000"/>
              </a:lnSpc>
              <a:buClr>
                <a:srgbClr val="FF0000"/>
              </a:buClr>
              <a:buSzTx/>
              <a:buFont typeface="Wingdings 2" charset="2"/>
              <a:buNone/>
            </a:pPr>
            <a:endParaRPr lang="en-US" sz="2800" b="1" dirty="0">
              <a:solidFill>
                <a:schemeClr val="bg1"/>
              </a:solidFill>
              <a:effectLst>
                <a:outerShdw blurRad="38100" dist="38100" dir="2700000" algn="tl">
                  <a:srgbClr val="000000">
                    <a:alpha val="43137"/>
                  </a:srgbClr>
                </a:outerShdw>
              </a:effectLst>
              <a:latin typeface="Garamond" pitchFamily="18" charset="0"/>
            </a:endParaRPr>
          </a:p>
          <a:p>
            <a:pPr marL="1146175" lvl="2" fontAlgn="auto">
              <a:lnSpc>
                <a:spcPct val="90000"/>
              </a:lnSpc>
              <a:buClr>
                <a:srgbClr val="00FFCC"/>
              </a:buClr>
              <a:buSzTx/>
              <a:buFont typeface="Wingdings" pitchFamily="2" charset="2"/>
              <a:buChar char="§"/>
            </a:pPr>
            <a:r>
              <a:rPr lang="en-US" sz="3600" b="1" dirty="0">
                <a:solidFill>
                  <a:schemeClr val="tx1">
                    <a:lumMod val="95000"/>
                  </a:schemeClr>
                </a:solidFill>
                <a:effectLst>
                  <a:outerShdw blurRad="50800" dist="38100" dir="2700000" algn="tl" rotWithShape="0">
                    <a:prstClr val="black">
                      <a:alpha val="40000"/>
                    </a:prstClr>
                  </a:outerShdw>
                </a:effectLst>
                <a:latin typeface="Garamond" pitchFamily="18" charset="0"/>
              </a:rPr>
              <a:t>Cultural Simulations </a:t>
            </a:r>
          </a:p>
          <a:p>
            <a:pPr marL="1146175" lvl="2" fontAlgn="auto">
              <a:lnSpc>
                <a:spcPct val="90000"/>
              </a:lnSpc>
              <a:buClr>
                <a:srgbClr val="00FFCC"/>
              </a:buClr>
              <a:buSzTx/>
              <a:buFont typeface="Wingdings 2" charset="2"/>
              <a:buNone/>
            </a:pPr>
            <a:endParaRPr lang="en-US" sz="3600" b="1" dirty="0">
              <a:solidFill>
                <a:schemeClr val="tx1">
                  <a:lumMod val="95000"/>
                </a:schemeClr>
              </a:solidFill>
              <a:effectLst>
                <a:outerShdw blurRad="50800" dist="38100" dir="2700000" algn="tl" rotWithShape="0">
                  <a:prstClr val="black">
                    <a:alpha val="40000"/>
                  </a:prstClr>
                </a:outerShdw>
              </a:effectLst>
              <a:latin typeface="Garamond" pitchFamily="18" charset="0"/>
            </a:endParaRPr>
          </a:p>
          <a:p>
            <a:pPr marL="1146175" lvl="2" fontAlgn="auto">
              <a:lnSpc>
                <a:spcPct val="90000"/>
              </a:lnSpc>
              <a:buClr>
                <a:srgbClr val="00FFCC"/>
              </a:buClr>
              <a:buSzTx/>
              <a:buFont typeface="Wingdings" pitchFamily="2" charset="2"/>
              <a:buChar char="§"/>
            </a:pPr>
            <a:r>
              <a:rPr lang="en-US" sz="3600" b="1" dirty="0">
                <a:solidFill>
                  <a:schemeClr val="tx1">
                    <a:lumMod val="95000"/>
                  </a:schemeClr>
                </a:solidFill>
                <a:effectLst>
                  <a:outerShdw blurRad="50800" dist="38100" dir="2700000" algn="tl" rotWithShape="0">
                    <a:prstClr val="black">
                      <a:alpha val="40000"/>
                    </a:prstClr>
                  </a:outerShdw>
                </a:effectLst>
                <a:latin typeface="Garamond" pitchFamily="18" charset="0"/>
              </a:rPr>
              <a:t>Cultural Activities </a:t>
            </a:r>
          </a:p>
          <a:p>
            <a:pPr marL="1146175" lvl="2" fontAlgn="auto">
              <a:lnSpc>
                <a:spcPct val="90000"/>
              </a:lnSpc>
              <a:buClr>
                <a:srgbClr val="00FFCC"/>
              </a:buClr>
              <a:buSzTx/>
              <a:buFont typeface="Wingdings 2" charset="2"/>
              <a:buNone/>
            </a:pPr>
            <a:endParaRPr lang="en-US" sz="3600" b="1" dirty="0">
              <a:solidFill>
                <a:schemeClr val="tx1">
                  <a:lumMod val="95000"/>
                </a:schemeClr>
              </a:solidFill>
              <a:effectLst>
                <a:outerShdw blurRad="50800" dist="38100" dir="2700000" algn="tl" rotWithShape="0">
                  <a:prstClr val="black">
                    <a:alpha val="40000"/>
                  </a:prstClr>
                </a:outerShdw>
              </a:effectLst>
              <a:latin typeface="Garamond" pitchFamily="18" charset="0"/>
            </a:endParaRPr>
          </a:p>
          <a:p>
            <a:pPr marL="1146175" lvl="2" fontAlgn="auto">
              <a:lnSpc>
                <a:spcPct val="90000"/>
              </a:lnSpc>
              <a:buClr>
                <a:srgbClr val="00FFCC"/>
              </a:buClr>
              <a:buSzTx/>
              <a:buFont typeface="Wingdings" pitchFamily="2" charset="2"/>
              <a:buChar char="§"/>
            </a:pPr>
            <a:r>
              <a:rPr lang="en-US" sz="3600" b="1" dirty="0">
                <a:solidFill>
                  <a:schemeClr val="tx1">
                    <a:lumMod val="95000"/>
                  </a:schemeClr>
                </a:solidFill>
                <a:effectLst>
                  <a:outerShdw blurRad="50800" dist="38100" dir="2700000" algn="tl" rotWithShape="0">
                    <a:prstClr val="black">
                      <a:alpha val="40000"/>
                    </a:prstClr>
                  </a:outerShdw>
                </a:effectLst>
                <a:latin typeface="Garamond" pitchFamily="18" charset="0"/>
              </a:rPr>
              <a:t>Roundtable Discussions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251234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2" y="0"/>
            <a:ext cx="7370418" cy="1143000"/>
          </a:xfrm>
        </p:spPr>
        <p:txBody>
          <a:bodyPr>
            <a:noAutofit/>
          </a:bodyPr>
          <a:lstStyle/>
          <a:p>
            <a:pPr algn="l"/>
            <a:r>
              <a:rPr lang="en-US" sz="2800" b="1" dirty="0">
                <a:solidFill>
                  <a:srgbClr val="00CCFF"/>
                </a:solidFill>
                <a:latin typeface="Garamond" panose="02020404030301010803" pitchFamily="18" charset="0"/>
              </a:rPr>
              <a:t>International Experience &amp; Experience Report</a:t>
            </a:r>
            <a:endParaRPr lang="en-US" sz="28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362008"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3200400"/>
            <a:ext cx="2262188" cy="3016250"/>
          </a:xfrm>
          <a:prstGeom prst="rect">
            <a:avLst/>
          </a:prstGeom>
        </p:spPr>
      </p:pic>
      <p:sp>
        <p:nvSpPr>
          <p:cNvPr id="15" name="TextBox 14"/>
          <p:cNvSpPr txBox="1"/>
          <p:nvPr/>
        </p:nvSpPr>
        <p:spPr>
          <a:xfrm>
            <a:off x="419100" y="1143000"/>
            <a:ext cx="6515100" cy="1384995"/>
          </a:xfrm>
          <a:prstGeom prst="rect">
            <a:avLst/>
          </a:prstGeom>
          <a:noFill/>
        </p:spPr>
        <p:txBody>
          <a:bodyPr wrap="square" rtlCol="0">
            <a:spAutoFit/>
          </a:bodyPr>
          <a:lstStyle/>
          <a:p>
            <a:pPr marL="514350" indent="-514350">
              <a:buClr>
                <a:srgbClr val="00FFCC"/>
              </a:buClr>
              <a:buFont typeface="Arial" panose="020B0604020202020204" pitchFamily="34" charset="0"/>
              <a:buChar char="•"/>
            </a:pPr>
            <a:r>
              <a:rPr lang="en-US" sz="2800" dirty="0">
                <a:solidFill>
                  <a:schemeClr val="tx1">
                    <a:lumMod val="95000"/>
                  </a:schemeClr>
                </a:solidFill>
                <a:latin typeface="Garamond" pitchFamily="18" charset="0"/>
              </a:rPr>
              <a:t>Short Answer Questions &amp; Paragraph</a:t>
            </a:r>
          </a:p>
          <a:p>
            <a:pPr marL="514350" indent="-514350">
              <a:buClr>
                <a:srgbClr val="00FFCC"/>
              </a:buClr>
              <a:buFont typeface="Arial" panose="020B0604020202020204" pitchFamily="34" charset="0"/>
              <a:buChar char="•"/>
            </a:pPr>
            <a:r>
              <a:rPr lang="en-US" sz="2800" dirty="0">
                <a:solidFill>
                  <a:schemeClr val="tx1">
                    <a:lumMod val="95000"/>
                  </a:schemeClr>
                </a:solidFill>
                <a:latin typeface="Garamond" pitchFamily="18" charset="0"/>
              </a:rPr>
              <a:t>Budget</a:t>
            </a:r>
          </a:p>
          <a:p>
            <a:pPr marL="514350" indent="-514350">
              <a:buClr>
                <a:srgbClr val="00FFCC"/>
              </a:buClr>
              <a:buFont typeface="Arial" panose="020B0604020202020204" pitchFamily="34" charset="0"/>
              <a:buChar char="•"/>
            </a:pPr>
            <a:r>
              <a:rPr lang="en-US" sz="2800" dirty="0">
                <a:solidFill>
                  <a:schemeClr val="tx1">
                    <a:lumMod val="95000"/>
                  </a:schemeClr>
                </a:solidFill>
                <a:latin typeface="Garamond" pitchFamily="18" charset="0"/>
              </a:rPr>
              <a:t>Photos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643" y="1690241"/>
            <a:ext cx="3551750" cy="2652713"/>
          </a:xfrm>
          <a:prstGeom prst="rect">
            <a:avLst/>
          </a:prstGeom>
        </p:spPr>
      </p:pic>
      <p:pic>
        <p:nvPicPr>
          <p:cNvPr id="16" name="Picture 2" descr="http://www.viraheinz.pitt.edu/images/recipients2009/2009profilepages/oakland/oakland_krista_williams.JPG"/>
          <p:cNvPicPr>
            <a:picLocks noChangeAspect="1" noChangeArrowheads="1"/>
          </p:cNvPicPr>
          <p:nvPr/>
        </p:nvPicPr>
        <p:blipFill>
          <a:blip r:embed="rId4" cstate="print"/>
          <a:srcRect/>
          <a:stretch>
            <a:fillRect/>
          </a:stretch>
        </p:blipFill>
        <p:spPr bwMode="auto">
          <a:xfrm>
            <a:off x="325782" y="3810000"/>
            <a:ext cx="2834638" cy="2118414"/>
          </a:xfrm>
          <a:prstGeom prst="rect">
            <a:avLst/>
          </a:prstGeom>
          <a:noFill/>
        </p:spPr>
      </p:pic>
      <p:pic>
        <p:nvPicPr>
          <p:cNvPr id="17" name="Picture 16"/>
          <p:cNvPicPr/>
          <p:nvPr/>
        </p:nvPicPr>
        <p:blipFill>
          <a:blip r:embed="rId5" cstate="print">
            <a:extLst>
              <a:ext uri="{28A0092B-C50C-407E-A947-70E740481C1C}">
                <a14:useLocalDpi xmlns:a14="http://schemas.microsoft.com/office/drawing/2010/main" val="0"/>
              </a:ext>
            </a:extLst>
          </a:blip>
          <a:stretch>
            <a:fillRect/>
          </a:stretch>
        </p:blipFill>
        <p:spPr>
          <a:xfrm>
            <a:off x="5541618" y="4342954"/>
            <a:ext cx="2971800" cy="22288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392040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2" y="0"/>
            <a:ext cx="7279249" cy="1143000"/>
          </a:xfrm>
        </p:spPr>
        <p:txBody>
          <a:bodyPr>
            <a:noAutofit/>
          </a:bodyPr>
          <a:lstStyle/>
          <a:p>
            <a:pPr algn="l"/>
            <a:r>
              <a:rPr lang="en-US" sz="2800" b="1" dirty="0">
                <a:solidFill>
                  <a:srgbClr val="00CCFF"/>
                </a:solidFill>
                <a:latin typeface="Garamond" panose="02020404030301010803" pitchFamily="18" charset="0"/>
              </a:rPr>
              <a:t>Leadership Development Retreat: Women</a:t>
            </a:r>
            <a:endParaRPr lang="en-US" sz="28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362008"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Rectangle 3"/>
          <p:cNvSpPr txBox="1">
            <a:spLocks/>
          </p:cNvSpPr>
          <p:nvPr/>
        </p:nvSpPr>
        <p:spPr>
          <a:xfrm>
            <a:off x="325782" y="1341346"/>
            <a:ext cx="8001000" cy="484663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fontAlgn="auto">
              <a:lnSpc>
                <a:spcPct val="90000"/>
              </a:lnSpc>
              <a:buClr>
                <a:srgbClr val="00FFCC"/>
              </a:buClr>
              <a:buSzTx/>
              <a:buFont typeface="Wingdings 2" charset="2"/>
              <a:buNone/>
            </a:pPr>
            <a:endParaRPr lang="en-US" sz="2800" b="1" dirty="0">
              <a:solidFill>
                <a:schemeClr val="tx1">
                  <a:lumMod val="95000"/>
                </a:schemeClr>
              </a:solidFill>
              <a:effectLst>
                <a:outerShdw blurRad="38100" dist="38100" dir="2700000" algn="tl">
                  <a:srgbClr val="000000">
                    <a:alpha val="43137"/>
                  </a:srgbClr>
                </a:outerShdw>
              </a:effectLst>
              <a:latin typeface="Garamond" pitchFamily="18" charset="0"/>
            </a:endParaRPr>
          </a:p>
          <a:p>
            <a:pPr marL="1146175" lvl="2" fontAlgn="auto">
              <a:lnSpc>
                <a:spcPct val="90000"/>
              </a:lnSpc>
              <a:buClr>
                <a:srgbClr val="00FFCC"/>
              </a:buClr>
              <a:buSzTx/>
              <a:buFont typeface="Wingdings" pitchFamily="2" charset="2"/>
              <a:buChar char="§"/>
            </a:pPr>
            <a:r>
              <a:rPr lang="en-US" sz="3200" b="1" dirty="0">
                <a:solidFill>
                  <a:schemeClr val="tx1">
                    <a:lumMod val="95000"/>
                  </a:schemeClr>
                </a:solidFill>
                <a:effectLst>
                  <a:outerShdw blurRad="50800" dist="38100" dir="2700000" algn="tl" rotWithShape="0">
                    <a:prstClr val="black">
                      <a:alpha val="40000"/>
                    </a:prstClr>
                  </a:outerShdw>
                </a:effectLst>
                <a:latin typeface="Garamond" pitchFamily="18" charset="0"/>
              </a:rPr>
              <a:t>Developmental Experiences</a:t>
            </a:r>
          </a:p>
          <a:p>
            <a:pPr marL="1146175" lvl="2" fontAlgn="auto">
              <a:lnSpc>
                <a:spcPct val="90000"/>
              </a:lnSpc>
              <a:buClr>
                <a:srgbClr val="00FFCC"/>
              </a:buClr>
              <a:buSzTx/>
              <a:buFont typeface="Wingdings" pitchFamily="2" charset="2"/>
              <a:buChar char="§"/>
            </a:pPr>
            <a:endParaRPr lang="en-US" sz="3200" b="1" dirty="0">
              <a:solidFill>
                <a:schemeClr val="tx1">
                  <a:lumMod val="95000"/>
                </a:schemeClr>
              </a:solidFill>
              <a:effectLst>
                <a:outerShdw blurRad="50800" dist="38100" dir="2700000" algn="tl" rotWithShape="0">
                  <a:prstClr val="black">
                    <a:alpha val="40000"/>
                  </a:prstClr>
                </a:outerShdw>
              </a:effectLst>
              <a:latin typeface="Garamond" pitchFamily="18" charset="0"/>
            </a:endParaRPr>
          </a:p>
          <a:p>
            <a:pPr marL="1146175" lvl="2" fontAlgn="auto">
              <a:lnSpc>
                <a:spcPct val="90000"/>
              </a:lnSpc>
              <a:buClr>
                <a:srgbClr val="00FFCC"/>
              </a:buClr>
              <a:buSzTx/>
              <a:buFont typeface="Wingdings" pitchFamily="2" charset="2"/>
              <a:buChar char="§"/>
            </a:pPr>
            <a:r>
              <a:rPr lang="en-US" sz="3200" b="1" dirty="0">
                <a:solidFill>
                  <a:schemeClr val="tx1">
                    <a:lumMod val="95000"/>
                  </a:schemeClr>
                </a:solidFill>
                <a:effectLst>
                  <a:outerShdw blurRad="50800" dist="38100" dir="2700000" algn="tl" rotWithShape="0">
                    <a:prstClr val="black">
                      <a:alpha val="40000"/>
                    </a:prstClr>
                  </a:outerShdw>
                </a:effectLst>
                <a:latin typeface="Garamond" pitchFamily="18" charset="0"/>
              </a:rPr>
              <a:t>Intersection of Gender &amp; Leadership </a:t>
            </a:r>
          </a:p>
          <a:p>
            <a:pPr marL="1146175" lvl="2" fontAlgn="auto">
              <a:lnSpc>
                <a:spcPct val="90000"/>
              </a:lnSpc>
              <a:buClr>
                <a:srgbClr val="00FFCC"/>
              </a:buClr>
              <a:buSzTx/>
              <a:buFont typeface="Wingdings" pitchFamily="2" charset="2"/>
              <a:buChar char="§"/>
            </a:pPr>
            <a:endParaRPr lang="en-US" sz="3200" b="1" dirty="0">
              <a:solidFill>
                <a:schemeClr val="tx1">
                  <a:lumMod val="95000"/>
                </a:schemeClr>
              </a:solidFill>
              <a:effectLst>
                <a:outerShdw blurRad="50800" dist="38100" dir="2700000" algn="tl" rotWithShape="0">
                  <a:prstClr val="black">
                    <a:alpha val="40000"/>
                  </a:prstClr>
                </a:outerShdw>
              </a:effectLst>
              <a:latin typeface="Garamond" pitchFamily="18" charset="0"/>
            </a:endParaRPr>
          </a:p>
          <a:p>
            <a:pPr marL="1146175" lvl="2" fontAlgn="auto">
              <a:lnSpc>
                <a:spcPct val="90000"/>
              </a:lnSpc>
              <a:buClr>
                <a:srgbClr val="00FFCC"/>
              </a:buClr>
              <a:buSzTx/>
              <a:buFont typeface="Wingdings" pitchFamily="2" charset="2"/>
              <a:buChar char="§"/>
            </a:pPr>
            <a:r>
              <a:rPr lang="en-US" sz="3200" b="1" dirty="0">
                <a:solidFill>
                  <a:schemeClr val="tx1">
                    <a:lumMod val="95000"/>
                  </a:schemeClr>
                </a:solidFill>
                <a:effectLst>
                  <a:outerShdw blurRad="50800" dist="38100" dir="2700000" algn="tl" rotWithShape="0">
                    <a:prstClr val="black">
                      <a:alpha val="40000"/>
                    </a:prstClr>
                  </a:outerShdw>
                </a:effectLst>
                <a:latin typeface="Garamond" pitchFamily="18" charset="0"/>
              </a:rPr>
              <a:t>Brainstorm CEE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151668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2" y="0"/>
            <a:ext cx="7306060" cy="1143000"/>
          </a:xfrm>
        </p:spPr>
        <p:txBody>
          <a:bodyPr>
            <a:noAutofit/>
          </a:bodyPr>
          <a:lstStyle/>
          <a:p>
            <a:pPr algn="l"/>
            <a:r>
              <a:rPr lang="en-US" sz="3200" b="1" dirty="0">
                <a:solidFill>
                  <a:srgbClr val="00CCFF"/>
                </a:solidFill>
                <a:latin typeface="Garamond" panose="02020404030301010803" pitchFamily="18" charset="0"/>
              </a:rPr>
              <a:t>Community Engagement Experience</a:t>
            </a:r>
            <a:endParaRPr lang="en-US" sz="32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362008"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2" name="Rectangle 2"/>
          <p:cNvSpPr>
            <a:spLocks noChangeArrowheads="1"/>
          </p:cNvSpPr>
          <p:nvPr/>
        </p:nvSpPr>
        <p:spPr bwMode="auto">
          <a:xfrm>
            <a:off x="457200" y="1491734"/>
            <a:ext cx="2895600" cy="3046988"/>
          </a:xfrm>
          <a:prstGeom prst="rect">
            <a:avLst/>
          </a:prstGeom>
          <a:noFill/>
          <a:ln w="9525">
            <a:noFill/>
            <a:miter lim="800000"/>
            <a:headEnd/>
            <a:tailEnd/>
          </a:ln>
          <a:effectLst/>
        </p:spPr>
        <p:txBody>
          <a:bodyPr wrap="square" anchor="ctr">
            <a:spAutoFit/>
          </a:bodyPr>
          <a:lstStyle/>
          <a:p>
            <a:pPr marL="514350" indent="-514350">
              <a:buClr>
                <a:srgbClr val="00FFCC"/>
              </a:buClr>
              <a:buFont typeface="Wingdings" pitchFamily="2" charset="2"/>
              <a:buChar char="§"/>
              <a:tabLst>
                <a:tab pos="225425" algn="l"/>
                <a:tab pos="228600" algn="l"/>
              </a:tabLst>
              <a:defRPr/>
            </a:pPr>
            <a:r>
              <a:rPr lang="en-US" sz="2400" b="1" dirty="0">
                <a:solidFill>
                  <a:schemeClr val="tx1">
                    <a:lumMod val="95000"/>
                  </a:schemeClr>
                </a:solidFill>
                <a:effectLst>
                  <a:outerShdw blurRad="38100" dist="38100" dir="2700000" algn="tl">
                    <a:srgbClr val="000000"/>
                  </a:outerShdw>
                </a:effectLst>
                <a:latin typeface="Garamond" pitchFamily="18" charset="0"/>
              </a:rPr>
              <a:t>Think Globally; Act Locally!</a:t>
            </a:r>
          </a:p>
          <a:p>
            <a:pPr marL="514350" indent="-514350">
              <a:buClr>
                <a:srgbClr val="00FFCC"/>
              </a:buClr>
              <a:buFont typeface="Wingdings" pitchFamily="2" charset="2"/>
              <a:buChar char="§"/>
              <a:tabLst>
                <a:tab pos="225425" algn="l"/>
                <a:tab pos="228600" algn="l"/>
              </a:tabLst>
              <a:defRPr/>
            </a:pPr>
            <a:endParaRPr lang="en-US" sz="2400" b="1" dirty="0">
              <a:solidFill>
                <a:schemeClr val="tx1">
                  <a:lumMod val="95000"/>
                </a:schemeClr>
              </a:solidFill>
              <a:effectLst>
                <a:outerShdw blurRad="38100" dist="38100" dir="2700000" algn="tl">
                  <a:srgbClr val="000000"/>
                </a:outerShdw>
              </a:effectLst>
              <a:latin typeface="Garamond" pitchFamily="18" charset="0"/>
            </a:endParaRPr>
          </a:p>
          <a:p>
            <a:pPr marL="514350" indent="-514350">
              <a:buClr>
                <a:srgbClr val="00FFCC"/>
              </a:buClr>
              <a:buFont typeface="Wingdings" pitchFamily="2" charset="2"/>
              <a:buChar char="§"/>
              <a:tabLst>
                <a:tab pos="225425" algn="l"/>
                <a:tab pos="228600" algn="l"/>
              </a:tabLst>
              <a:defRPr/>
            </a:pPr>
            <a:r>
              <a:rPr lang="en-US" sz="2400" b="1" dirty="0">
                <a:solidFill>
                  <a:schemeClr val="tx1">
                    <a:lumMod val="95000"/>
                  </a:schemeClr>
                </a:solidFill>
                <a:effectLst>
                  <a:outerShdw blurRad="38100" dist="38100" dir="2700000" algn="tl">
                    <a:srgbClr val="000000"/>
                  </a:outerShdw>
                </a:effectLst>
                <a:latin typeface="Garamond" pitchFamily="18" charset="0"/>
              </a:rPr>
              <a:t>Vision</a:t>
            </a:r>
          </a:p>
          <a:p>
            <a:pPr marL="514350" indent="-514350">
              <a:buClr>
                <a:srgbClr val="00FFCC"/>
              </a:buClr>
              <a:buFont typeface="Wingdings" pitchFamily="2" charset="2"/>
              <a:buChar char="§"/>
              <a:tabLst>
                <a:tab pos="225425" algn="l"/>
                <a:tab pos="228600" algn="l"/>
              </a:tabLst>
              <a:defRPr/>
            </a:pPr>
            <a:endParaRPr lang="en-US" altLang="ja-JP" sz="2400" b="1" dirty="0">
              <a:solidFill>
                <a:schemeClr val="tx1">
                  <a:lumMod val="95000"/>
                </a:schemeClr>
              </a:solidFill>
              <a:effectLst>
                <a:outerShdw blurRad="38100" dist="38100" dir="2700000" algn="tl">
                  <a:srgbClr val="000000"/>
                </a:outerShdw>
              </a:effectLst>
              <a:latin typeface="Garamond" pitchFamily="18" charset="0"/>
              <a:ea typeface="HG丸ｺﾞｼｯｸM-PRO"/>
              <a:cs typeface="HG丸ｺﾞｼｯｸM-PRO"/>
            </a:endParaRPr>
          </a:p>
          <a:p>
            <a:pPr marL="514350" indent="-514350">
              <a:buClr>
                <a:srgbClr val="00FFCC"/>
              </a:buClr>
              <a:buFont typeface="Wingdings" pitchFamily="2" charset="2"/>
              <a:buChar char="§"/>
              <a:tabLst>
                <a:tab pos="225425" algn="l"/>
                <a:tab pos="228600" algn="l"/>
              </a:tabLst>
              <a:defRPr/>
            </a:pPr>
            <a:r>
              <a:rPr lang="en-US" altLang="ja-JP" sz="2400" b="1" dirty="0">
                <a:solidFill>
                  <a:schemeClr val="tx1">
                    <a:lumMod val="95000"/>
                  </a:schemeClr>
                </a:solidFill>
                <a:effectLst>
                  <a:outerShdw blurRad="38100" dist="38100" dir="2700000" algn="tl">
                    <a:srgbClr val="000000"/>
                  </a:outerShdw>
                </a:effectLst>
                <a:latin typeface="Garamond" pitchFamily="18" charset="0"/>
                <a:ea typeface="HG丸ｺﾞｼｯｸM-PRO"/>
                <a:cs typeface="HG丸ｺﾞｼｯｸM-PRO"/>
              </a:rPr>
              <a:t>Teamwork</a:t>
            </a:r>
          </a:p>
          <a:p>
            <a:pPr marL="514350" indent="-514350">
              <a:buClr>
                <a:srgbClr val="00FFCC"/>
              </a:buClr>
              <a:buFont typeface="Wingdings" pitchFamily="2" charset="2"/>
              <a:buChar char="§"/>
              <a:tabLst>
                <a:tab pos="225425" algn="l"/>
                <a:tab pos="228600" algn="l"/>
              </a:tabLst>
              <a:defRPr/>
            </a:pPr>
            <a:endParaRPr lang="en-US" altLang="ja-JP" sz="2400" b="1" dirty="0">
              <a:solidFill>
                <a:schemeClr val="tx1">
                  <a:lumMod val="95000"/>
                </a:schemeClr>
              </a:solidFill>
              <a:effectLst>
                <a:outerShdw blurRad="38100" dist="38100" dir="2700000" algn="tl">
                  <a:srgbClr val="000000"/>
                </a:outerShdw>
              </a:effectLst>
              <a:latin typeface="Garamond" pitchFamily="18" charset="0"/>
              <a:ea typeface="HG丸ｺﾞｼｯｸM-PRO"/>
              <a:cs typeface="HG丸ｺﾞｼｯｸM-PRO"/>
            </a:endParaRPr>
          </a:p>
          <a:p>
            <a:pPr marL="514350" indent="-514350">
              <a:buClr>
                <a:srgbClr val="00FFCC"/>
              </a:buClr>
              <a:buFont typeface="Wingdings" pitchFamily="2" charset="2"/>
              <a:buChar char="§"/>
              <a:tabLst>
                <a:tab pos="225425" algn="l"/>
                <a:tab pos="228600" algn="l"/>
              </a:tabLst>
              <a:defRPr/>
            </a:pPr>
            <a:r>
              <a:rPr lang="en-US" altLang="ja-JP" sz="2400" b="1" dirty="0">
                <a:solidFill>
                  <a:schemeClr val="tx1">
                    <a:lumMod val="95000"/>
                  </a:schemeClr>
                </a:solidFill>
                <a:effectLst>
                  <a:outerShdw blurRad="38100" dist="38100" dir="2700000" algn="tl">
                    <a:srgbClr val="000000"/>
                  </a:outerShdw>
                </a:effectLst>
                <a:latin typeface="Garamond" pitchFamily="18" charset="0"/>
                <a:ea typeface="HG丸ｺﾞｼｯｸM-PRO"/>
                <a:cs typeface="HG丸ｺﾞｼｯｸM-PRO"/>
              </a:rPr>
              <a:t>New Initiative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499354"/>
            <a:ext cx="4834647" cy="37871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36380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2" y="0"/>
            <a:ext cx="7279249" cy="1143000"/>
          </a:xfrm>
        </p:spPr>
        <p:txBody>
          <a:bodyPr>
            <a:normAutofit fontScale="90000"/>
          </a:bodyPr>
          <a:lstStyle/>
          <a:p>
            <a:pPr algn="l"/>
            <a:r>
              <a:rPr lang="en-US" sz="4800" b="1" dirty="0">
                <a:solidFill>
                  <a:srgbClr val="00CCFF"/>
                </a:solidFill>
                <a:latin typeface="Garamond" panose="02020404030301010803" pitchFamily="18" charset="0"/>
              </a:rPr>
              <a:t>Fundamentals of Leadership</a:t>
            </a:r>
            <a:endParaRPr lang="en-US" sz="4800"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sp>
        <p:nvSpPr>
          <p:cNvPr id="12" name="Content Placeholder 2"/>
          <p:cNvSpPr>
            <a:spLocks noGrp="1"/>
          </p:cNvSpPr>
          <p:nvPr>
            <p:ph idx="1"/>
          </p:nvPr>
        </p:nvSpPr>
        <p:spPr>
          <a:xfrm>
            <a:off x="533400" y="1219200"/>
            <a:ext cx="7391400" cy="4602163"/>
          </a:xfrm>
        </p:spPr>
        <p:txBody>
          <a:bodyPr>
            <a:normAutofit fontScale="92500" lnSpcReduction="20000"/>
          </a:bodyPr>
          <a:lstStyle/>
          <a:p>
            <a:pPr eaLnBrk="1" hangingPunct="1">
              <a:buClr>
                <a:srgbClr val="00FFCC"/>
              </a:buClr>
              <a:buSzTx/>
              <a:buNone/>
              <a:defRPr/>
            </a:pPr>
            <a:r>
              <a:rPr lang="en-US" sz="3500" b="1" dirty="0">
                <a:solidFill>
                  <a:srgbClr val="00FFCC"/>
                </a:solidFill>
                <a:effectLst>
                  <a:outerShdw blurRad="38100" dist="38100" dir="2700000" algn="tl">
                    <a:srgbClr val="000000"/>
                  </a:outerShdw>
                </a:effectLst>
                <a:latin typeface="Garamond" pitchFamily="18" charset="0"/>
              </a:rPr>
              <a:t>Networking &amp; Mentoring </a:t>
            </a:r>
          </a:p>
          <a:p>
            <a:pPr eaLnBrk="1" hangingPunct="1">
              <a:buClr>
                <a:srgbClr val="00FFCC"/>
              </a:buClr>
              <a:buSzTx/>
              <a:buFont typeface="Arial" pitchFamily="34" charset="0"/>
              <a:buChar char="•"/>
              <a:defRPr/>
            </a:pPr>
            <a:endParaRPr lang="en-US" sz="3600" b="1" dirty="0">
              <a:solidFill>
                <a:schemeClr val="tx1">
                  <a:lumMod val="95000"/>
                </a:schemeClr>
              </a:solidFill>
              <a:effectLst>
                <a:outerShdw blurRad="38100" dist="38100" dir="2700000" algn="tl">
                  <a:srgbClr val="000000"/>
                </a:outerShdw>
              </a:effectLst>
              <a:latin typeface="Garamond" pitchFamily="18" charset="0"/>
            </a:endParaRPr>
          </a:p>
          <a:p>
            <a:pPr eaLnBrk="1" hangingPunct="1">
              <a:buClr>
                <a:srgbClr val="00FFCC"/>
              </a:buClr>
              <a:buSzTx/>
              <a:buFont typeface="Wingdings" pitchFamily="2" charset="2"/>
              <a:buChar char="§"/>
              <a:defRPr/>
            </a:pPr>
            <a:r>
              <a:rPr lang="en-US" sz="3600" b="1" dirty="0">
                <a:solidFill>
                  <a:schemeClr val="tx1">
                    <a:lumMod val="95000"/>
                  </a:schemeClr>
                </a:solidFill>
                <a:effectLst>
                  <a:outerShdw blurRad="38100" dist="38100" dir="2700000" algn="tl">
                    <a:srgbClr val="000000"/>
                  </a:outerShdw>
                </a:effectLst>
                <a:latin typeface="Garamond" pitchFamily="18" charset="0"/>
              </a:rPr>
              <a:t>Self-Knowledge</a:t>
            </a:r>
          </a:p>
          <a:p>
            <a:pPr eaLnBrk="1" hangingPunct="1">
              <a:buClr>
                <a:srgbClr val="00FFCC"/>
              </a:buClr>
              <a:buSzTx/>
              <a:buFont typeface="Wingdings" pitchFamily="2" charset="2"/>
              <a:buChar char="§"/>
              <a:defRPr/>
            </a:pPr>
            <a:r>
              <a:rPr lang="en-US" sz="3600" b="1" dirty="0">
                <a:solidFill>
                  <a:schemeClr val="tx1">
                    <a:lumMod val="95000"/>
                  </a:schemeClr>
                </a:solidFill>
                <a:effectLst>
                  <a:outerShdw blurRad="38100" dist="38100" dir="2700000" algn="tl">
                    <a:srgbClr val="000000"/>
                  </a:outerShdw>
                </a:effectLst>
                <a:latin typeface="Garamond" pitchFamily="18" charset="0"/>
              </a:rPr>
              <a:t>Valuing Others</a:t>
            </a:r>
          </a:p>
          <a:p>
            <a:pPr eaLnBrk="1" hangingPunct="1">
              <a:buClr>
                <a:srgbClr val="00FFCC"/>
              </a:buClr>
              <a:buSzTx/>
              <a:buFont typeface="Wingdings" pitchFamily="2" charset="2"/>
              <a:buChar char="§"/>
              <a:defRPr/>
            </a:pPr>
            <a:r>
              <a:rPr lang="en-US" sz="3600" b="1" dirty="0">
                <a:solidFill>
                  <a:schemeClr val="tx1">
                    <a:lumMod val="95000"/>
                  </a:schemeClr>
                </a:solidFill>
                <a:effectLst>
                  <a:outerShdw blurRad="38100" dist="38100" dir="2700000" algn="tl">
                    <a:srgbClr val="000000"/>
                  </a:outerShdw>
                </a:effectLst>
                <a:latin typeface="Garamond" pitchFamily="18" charset="0"/>
              </a:rPr>
              <a:t>Integrity</a:t>
            </a:r>
          </a:p>
          <a:p>
            <a:pPr eaLnBrk="1" hangingPunct="1">
              <a:buClr>
                <a:srgbClr val="00FFCC"/>
              </a:buClr>
              <a:buSzTx/>
              <a:buFont typeface="Wingdings" pitchFamily="2" charset="2"/>
              <a:buChar char="§"/>
              <a:defRPr/>
            </a:pPr>
            <a:r>
              <a:rPr lang="en-US" sz="3600" b="1" dirty="0">
                <a:solidFill>
                  <a:schemeClr val="tx1">
                    <a:lumMod val="95000"/>
                  </a:schemeClr>
                </a:solidFill>
                <a:effectLst>
                  <a:outerShdw blurRad="38100" dist="38100" dir="2700000" algn="tl">
                    <a:srgbClr val="000000"/>
                  </a:outerShdw>
                </a:effectLst>
                <a:latin typeface="Garamond" pitchFamily="18" charset="0"/>
              </a:rPr>
              <a:t>Accountability</a:t>
            </a:r>
          </a:p>
          <a:p>
            <a:pPr eaLnBrk="1" hangingPunct="1">
              <a:buClr>
                <a:srgbClr val="00FFCC"/>
              </a:buClr>
              <a:buSzTx/>
              <a:buFont typeface="Wingdings" pitchFamily="2" charset="2"/>
              <a:buChar char="§"/>
              <a:defRPr/>
            </a:pPr>
            <a:r>
              <a:rPr lang="en-US" sz="3600" b="1" dirty="0">
                <a:solidFill>
                  <a:schemeClr val="tx1">
                    <a:lumMod val="95000"/>
                  </a:schemeClr>
                </a:solidFill>
                <a:effectLst>
                  <a:outerShdw blurRad="38100" dist="38100" dir="2700000" algn="tl">
                    <a:srgbClr val="000000"/>
                  </a:outerShdw>
                </a:effectLst>
                <a:latin typeface="Garamond" pitchFamily="18" charset="0"/>
              </a:rPr>
              <a:t>Global Perspective</a:t>
            </a:r>
          </a:p>
          <a:p>
            <a:pPr eaLnBrk="1" hangingPunct="1">
              <a:buClr>
                <a:srgbClr val="00FFCC"/>
              </a:buClr>
              <a:buSzTx/>
              <a:buFont typeface="Arial" pitchFamily="34" charset="0"/>
              <a:buChar char="•"/>
              <a:defRPr/>
            </a:pPr>
            <a:endParaRPr lang="en-US" sz="3600" b="1" dirty="0">
              <a:solidFill>
                <a:schemeClr val="tx1">
                  <a:lumMod val="95000"/>
                </a:schemeClr>
              </a:solidFill>
              <a:effectLst>
                <a:outerShdw blurRad="38100" dist="38100" dir="2700000" algn="tl">
                  <a:srgbClr val="000000"/>
                </a:outerShdw>
              </a:effectLst>
              <a:latin typeface="Garamond" pitchFamily="18" charset="0"/>
            </a:endParaRPr>
          </a:p>
          <a:p>
            <a:pPr eaLnBrk="1" hangingPunct="1">
              <a:buClr>
                <a:srgbClr val="00FFCC"/>
              </a:buClr>
              <a:buSzTx/>
              <a:buNone/>
              <a:defRPr/>
            </a:pPr>
            <a:r>
              <a:rPr lang="en-US" sz="3500" b="1" dirty="0">
                <a:solidFill>
                  <a:srgbClr val="00FFCC"/>
                </a:solidFill>
                <a:effectLst>
                  <a:outerShdw blurRad="38100" dist="38100" dir="2700000" algn="tl">
                    <a:srgbClr val="000000"/>
                  </a:outerShdw>
                </a:effectLst>
                <a:latin typeface="Garamond" pitchFamily="18" charset="0"/>
              </a:rPr>
              <a:t>From a Woman’s Point of View…</a:t>
            </a:r>
          </a:p>
          <a:p>
            <a:pPr eaLnBrk="1" hangingPunct="1">
              <a:defRPr/>
            </a:pPr>
            <a:endParaRPr lang="en-US" sz="4000" dirty="0">
              <a:solidFill>
                <a:srgbClr val="00FFFF"/>
              </a:solidFill>
              <a:latin typeface="Trebuchet MS" pitchFamily="34" charset="0"/>
            </a:endParaRPr>
          </a:p>
        </p:txBody>
      </p:sp>
      <p:cxnSp>
        <p:nvCxnSpPr>
          <p:cNvPr id="6" name="Straight Connector 5"/>
          <p:cNvCxnSpPr/>
          <p:nvPr/>
        </p:nvCxnSpPr>
        <p:spPr>
          <a:xfrm>
            <a:off x="362008"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747" y="3351152"/>
            <a:ext cx="1143000" cy="1143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271" y="3370202"/>
            <a:ext cx="1104900" cy="11049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406" y="2028884"/>
            <a:ext cx="1043781" cy="104378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9750" y="2005865"/>
            <a:ext cx="1066800" cy="10668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3385" y="2017375"/>
            <a:ext cx="1016913" cy="101691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3804" y="73720"/>
            <a:ext cx="1282236" cy="883460"/>
          </a:xfrm>
          <a:prstGeom prst="rect">
            <a:avLst/>
          </a:prstGeom>
        </p:spPr>
      </p:pic>
    </p:spTree>
    <p:extLst>
      <p:ext uri="{BB962C8B-B14F-4D97-AF65-F5344CB8AC3E}">
        <p14:creationId xmlns:p14="http://schemas.microsoft.com/office/powerpoint/2010/main" val="10997471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_rels/themeOverride1.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ind_3773_slide">
  <a:themeElements>
    <a:clrScheme name="Default Design 2">
      <a:dk1>
        <a:srgbClr val="616161"/>
      </a:dk1>
      <a:lt1>
        <a:srgbClr val="FFFFFF"/>
      </a:lt1>
      <a:dk2>
        <a:srgbClr val="006400"/>
      </a:dk2>
      <a:lt2>
        <a:srgbClr val="FFFFFF"/>
      </a:lt2>
      <a:accent1>
        <a:srgbClr val="A8DA09"/>
      </a:accent1>
      <a:accent2>
        <a:srgbClr val="0994DA"/>
      </a:accent2>
      <a:accent3>
        <a:srgbClr val="AAB8AA"/>
      </a:accent3>
      <a:accent4>
        <a:srgbClr val="DADADA"/>
      </a:accent4>
      <a:accent5>
        <a:srgbClr val="D1EAAA"/>
      </a:accent5>
      <a:accent6>
        <a:srgbClr val="0786C5"/>
      </a:accent6>
      <a:hlink>
        <a:srgbClr val="09DA09"/>
      </a:hlink>
      <a:folHlink>
        <a:srgbClr val="E8CF0B"/>
      </a:folHlink>
    </a:clrScheme>
    <a:fontScheme name="Footlight MT Light">
      <a:majorFont>
        <a:latin typeface="Footlight MT Light"/>
        <a:ea typeface=""/>
        <a:cs typeface="Arial"/>
      </a:majorFont>
      <a:minorFont>
        <a:latin typeface="Footlight MT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616161"/>
        </a:dk1>
        <a:lt1>
          <a:srgbClr val="FFFFFF"/>
        </a:lt1>
        <a:dk2>
          <a:srgbClr val="006400"/>
        </a:dk2>
        <a:lt2>
          <a:srgbClr val="FFFFFF"/>
        </a:lt2>
        <a:accent1>
          <a:srgbClr val="29C729"/>
        </a:accent1>
        <a:accent2>
          <a:srgbClr val="99BA2B"/>
        </a:accent2>
        <a:accent3>
          <a:srgbClr val="AAB8AA"/>
        </a:accent3>
        <a:accent4>
          <a:srgbClr val="DADADA"/>
        </a:accent4>
        <a:accent5>
          <a:srgbClr val="ACE0AC"/>
        </a:accent5>
        <a:accent6>
          <a:srgbClr val="8AA826"/>
        </a:accent6>
        <a:hlink>
          <a:srgbClr val="66BE66"/>
        </a:hlink>
        <a:folHlink>
          <a:srgbClr val="BCE245"/>
        </a:folHlink>
      </a:clrScheme>
      <a:clrMap bg1="dk2" tx1="lt1" bg2="dk1" tx2="lt2" accent1="accent1" accent2="accent2" accent3="accent3" accent4="accent4" accent5="accent5" accent6="accent6" hlink="hlink" folHlink="folHlink"/>
    </a:extraClrScheme>
    <a:extraClrScheme>
      <a:clrScheme name="Default Design 2">
        <a:dk1>
          <a:srgbClr val="616161"/>
        </a:dk1>
        <a:lt1>
          <a:srgbClr val="FFFFFF"/>
        </a:lt1>
        <a:dk2>
          <a:srgbClr val="006400"/>
        </a:dk2>
        <a:lt2>
          <a:srgbClr val="FFFFFF"/>
        </a:lt2>
        <a:accent1>
          <a:srgbClr val="A8DA09"/>
        </a:accent1>
        <a:accent2>
          <a:srgbClr val="0994DA"/>
        </a:accent2>
        <a:accent3>
          <a:srgbClr val="AAB8AA"/>
        </a:accent3>
        <a:accent4>
          <a:srgbClr val="DADADA"/>
        </a:accent4>
        <a:accent5>
          <a:srgbClr val="D1EAAA"/>
        </a:accent5>
        <a:accent6>
          <a:srgbClr val="0786C5"/>
        </a:accent6>
        <a:hlink>
          <a:srgbClr val="09DA09"/>
        </a:hlink>
        <a:folHlink>
          <a:srgbClr val="E8CF0B"/>
        </a:folHlink>
      </a:clrScheme>
      <a:clrMap bg1="dk2" tx1="lt1" bg2="dk1" tx2="lt2" accent1="accent1" accent2="accent2" accent3="accent3" accent4="accent4" accent5="accent5" accent6="accent6" hlink="hlink" folHlink="folHlink"/>
    </a:extraClrScheme>
    <a:extraClrScheme>
      <a:clrScheme name="Default Design 3">
        <a:dk1>
          <a:srgbClr val="616161"/>
        </a:dk1>
        <a:lt1>
          <a:srgbClr val="FFFFFF"/>
        </a:lt1>
        <a:dk2>
          <a:srgbClr val="006400"/>
        </a:dk2>
        <a:lt2>
          <a:srgbClr val="FFFFFF"/>
        </a:lt2>
        <a:accent1>
          <a:srgbClr val="F3A823"/>
        </a:accent1>
        <a:accent2>
          <a:srgbClr val="47CE47"/>
        </a:accent2>
        <a:accent3>
          <a:srgbClr val="AAB8AA"/>
        </a:accent3>
        <a:accent4>
          <a:srgbClr val="DADADA"/>
        </a:accent4>
        <a:accent5>
          <a:srgbClr val="F8D1AC"/>
        </a:accent5>
        <a:accent6>
          <a:srgbClr val="3FBA3F"/>
        </a:accent6>
        <a:hlink>
          <a:srgbClr val="F9A16C"/>
        </a:hlink>
        <a:folHlink>
          <a:srgbClr val="E580B3"/>
        </a:folHlink>
      </a:clrScheme>
      <a:clrMap bg1="dk2" tx1="lt1" bg2="dk1" tx2="lt2" accent1="accent1" accent2="accent2" accent3="accent3" accent4="accent4" accent5="accent5" accent6="accent6" hlink="hlink" folHlink="folHlink"/>
    </a:extraClrScheme>
    <a:extraClrScheme>
      <a:clrScheme name="Default Design 4">
        <a:dk1>
          <a:srgbClr val="616161"/>
        </a:dk1>
        <a:lt1>
          <a:srgbClr val="FFFFFF"/>
        </a:lt1>
        <a:dk2>
          <a:srgbClr val="006400"/>
        </a:dk2>
        <a:lt2>
          <a:srgbClr val="FFFFFF"/>
        </a:lt2>
        <a:accent1>
          <a:srgbClr val="E9AFCC"/>
        </a:accent1>
        <a:accent2>
          <a:srgbClr val="E7C463"/>
        </a:accent2>
        <a:accent3>
          <a:srgbClr val="AAB8AA"/>
        </a:accent3>
        <a:accent4>
          <a:srgbClr val="DADADA"/>
        </a:accent4>
        <a:accent5>
          <a:srgbClr val="F2D4E2"/>
        </a:accent5>
        <a:accent6>
          <a:srgbClr val="D1B159"/>
        </a:accent6>
        <a:hlink>
          <a:srgbClr val="C9E05C"/>
        </a:hlink>
        <a:folHlink>
          <a:srgbClr val="95B1E7"/>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B2B2B2"/>
        </a:lt2>
        <a:accent1>
          <a:srgbClr val="29C729"/>
        </a:accent1>
        <a:accent2>
          <a:srgbClr val="99BA2B"/>
        </a:accent2>
        <a:accent3>
          <a:srgbClr val="FFFFFF"/>
        </a:accent3>
        <a:accent4>
          <a:srgbClr val="000000"/>
        </a:accent4>
        <a:accent5>
          <a:srgbClr val="ACE0AC"/>
        </a:accent5>
        <a:accent6>
          <a:srgbClr val="8AA826"/>
        </a:accent6>
        <a:hlink>
          <a:srgbClr val="66BE66"/>
        </a:hlink>
        <a:folHlink>
          <a:srgbClr val="BCE245"/>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B2B2B2"/>
        </a:lt2>
        <a:accent1>
          <a:srgbClr val="A8DA09"/>
        </a:accent1>
        <a:accent2>
          <a:srgbClr val="0994DA"/>
        </a:accent2>
        <a:accent3>
          <a:srgbClr val="FFFFFF"/>
        </a:accent3>
        <a:accent4>
          <a:srgbClr val="000000"/>
        </a:accent4>
        <a:accent5>
          <a:srgbClr val="D1EAAA"/>
        </a:accent5>
        <a:accent6>
          <a:srgbClr val="0786C5"/>
        </a:accent6>
        <a:hlink>
          <a:srgbClr val="09DA09"/>
        </a:hlink>
        <a:folHlink>
          <a:srgbClr val="E8CF0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B2B2B2"/>
        </a:lt2>
        <a:accent1>
          <a:srgbClr val="F3A823"/>
        </a:accent1>
        <a:accent2>
          <a:srgbClr val="47CE47"/>
        </a:accent2>
        <a:accent3>
          <a:srgbClr val="FFFFFF"/>
        </a:accent3>
        <a:accent4>
          <a:srgbClr val="000000"/>
        </a:accent4>
        <a:accent5>
          <a:srgbClr val="F8D1AC"/>
        </a:accent5>
        <a:accent6>
          <a:srgbClr val="3FBA3F"/>
        </a:accent6>
        <a:hlink>
          <a:srgbClr val="F9A16C"/>
        </a:hlink>
        <a:folHlink>
          <a:srgbClr val="E580B3"/>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B2B2B2"/>
        </a:lt2>
        <a:accent1>
          <a:srgbClr val="E9AFCC"/>
        </a:accent1>
        <a:accent2>
          <a:srgbClr val="E7C463"/>
        </a:accent2>
        <a:accent3>
          <a:srgbClr val="FFFFFF"/>
        </a:accent3>
        <a:accent4>
          <a:srgbClr val="000000"/>
        </a:accent4>
        <a:accent5>
          <a:srgbClr val="F2D4E2"/>
        </a:accent5>
        <a:accent6>
          <a:srgbClr val="D1B159"/>
        </a:accent6>
        <a:hlink>
          <a:srgbClr val="C9E05C"/>
        </a:hlink>
        <a:folHlink>
          <a:srgbClr val="95B1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616161"/>
      </a:dk1>
      <a:lt1>
        <a:srgbClr val="FFFFFF"/>
      </a:lt1>
      <a:dk2>
        <a:srgbClr val="006400"/>
      </a:dk2>
      <a:lt2>
        <a:srgbClr val="FFFFFF"/>
      </a:lt2>
      <a:accent1>
        <a:srgbClr val="A8DA09"/>
      </a:accent1>
      <a:accent2>
        <a:srgbClr val="0994DA"/>
      </a:accent2>
      <a:accent3>
        <a:srgbClr val="AAB8AA"/>
      </a:accent3>
      <a:accent4>
        <a:srgbClr val="DADADA"/>
      </a:accent4>
      <a:accent5>
        <a:srgbClr val="D1EAAA"/>
      </a:accent5>
      <a:accent6>
        <a:srgbClr val="0786C5"/>
      </a:accent6>
      <a:hlink>
        <a:srgbClr val="09DA09"/>
      </a:hlink>
      <a:folHlink>
        <a:srgbClr val="E8CF0B"/>
      </a:folHlink>
    </a:clrScheme>
    <a:fontScheme name="Footlight MT Light">
      <a:majorFont>
        <a:latin typeface="Footlight MT Light"/>
        <a:ea typeface=""/>
        <a:cs typeface="Arial"/>
      </a:majorFont>
      <a:minorFont>
        <a:latin typeface="Footlight MT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616161"/>
        </a:dk1>
        <a:lt1>
          <a:srgbClr val="FFFFFF"/>
        </a:lt1>
        <a:dk2>
          <a:srgbClr val="006400"/>
        </a:dk2>
        <a:lt2>
          <a:srgbClr val="FFFFFF"/>
        </a:lt2>
        <a:accent1>
          <a:srgbClr val="29C729"/>
        </a:accent1>
        <a:accent2>
          <a:srgbClr val="99BA2B"/>
        </a:accent2>
        <a:accent3>
          <a:srgbClr val="AAB8AA"/>
        </a:accent3>
        <a:accent4>
          <a:srgbClr val="DADADA"/>
        </a:accent4>
        <a:accent5>
          <a:srgbClr val="ACE0AC"/>
        </a:accent5>
        <a:accent6>
          <a:srgbClr val="8AA826"/>
        </a:accent6>
        <a:hlink>
          <a:srgbClr val="66BE66"/>
        </a:hlink>
        <a:folHlink>
          <a:srgbClr val="BCE245"/>
        </a:folHlink>
      </a:clrScheme>
      <a:clrMap bg1="dk2" tx1="lt1" bg2="dk1" tx2="lt2" accent1="accent1" accent2="accent2" accent3="accent3" accent4="accent4" accent5="accent5" accent6="accent6" hlink="hlink" folHlink="folHlink"/>
    </a:extraClrScheme>
    <a:extraClrScheme>
      <a:clrScheme name="1_Default Design 2">
        <a:dk1>
          <a:srgbClr val="616161"/>
        </a:dk1>
        <a:lt1>
          <a:srgbClr val="FFFFFF"/>
        </a:lt1>
        <a:dk2>
          <a:srgbClr val="006400"/>
        </a:dk2>
        <a:lt2>
          <a:srgbClr val="FFFFFF"/>
        </a:lt2>
        <a:accent1>
          <a:srgbClr val="A8DA09"/>
        </a:accent1>
        <a:accent2>
          <a:srgbClr val="0994DA"/>
        </a:accent2>
        <a:accent3>
          <a:srgbClr val="AAB8AA"/>
        </a:accent3>
        <a:accent4>
          <a:srgbClr val="DADADA"/>
        </a:accent4>
        <a:accent5>
          <a:srgbClr val="D1EAAA"/>
        </a:accent5>
        <a:accent6>
          <a:srgbClr val="0786C5"/>
        </a:accent6>
        <a:hlink>
          <a:srgbClr val="09DA09"/>
        </a:hlink>
        <a:folHlink>
          <a:srgbClr val="E8CF0B"/>
        </a:folHlink>
      </a:clrScheme>
      <a:clrMap bg1="dk2" tx1="lt1" bg2="dk1" tx2="lt2" accent1="accent1" accent2="accent2" accent3="accent3" accent4="accent4" accent5="accent5" accent6="accent6" hlink="hlink" folHlink="folHlink"/>
    </a:extraClrScheme>
    <a:extraClrScheme>
      <a:clrScheme name="1_Default Design 3">
        <a:dk1>
          <a:srgbClr val="616161"/>
        </a:dk1>
        <a:lt1>
          <a:srgbClr val="FFFFFF"/>
        </a:lt1>
        <a:dk2>
          <a:srgbClr val="006400"/>
        </a:dk2>
        <a:lt2>
          <a:srgbClr val="FFFFFF"/>
        </a:lt2>
        <a:accent1>
          <a:srgbClr val="F3A823"/>
        </a:accent1>
        <a:accent2>
          <a:srgbClr val="47CE47"/>
        </a:accent2>
        <a:accent3>
          <a:srgbClr val="AAB8AA"/>
        </a:accent3>
        <a:accent4>
          <a:srgbClr val="DADADA"/>
        </a:accent4>
        <a:accent5>
          <a:srgbClr val="F8D1AC"/>
        </a:accent5>
        <a:accent6>
          <a:srgbClr val="3FBA3F"/>
        </a:accent6>
        <a:hlink>
          <a:srgbClr val="F9A16C"/>
        </a:hlink>
        <a:folHlink>
          <a:srgbClr val="E580B3"/>
        </a:folHlink>
      </a:clrScheme>
      <a:clrMap bg1="dk2" tx1="lt1" bg2="dk1" tx2="lt2" accent1="accent1" accent2="accent2" accent3="accent3" accent4="accent4" accent5="accent5" accent6="accent6" hlink="hlink" folHlink="folHlink"/>
    </a:extraClrScheme>
    <a:extraClrScheme>
      <a:clrScheme name="1_Default Design 4">
        <a:dk1>
          <a:srgbClr val="616161"/>
        </a:dk1>
        <a:lt1>
          <a:srgbClr val="FFFFFF"/>
        </a:lt1>
        <a:dk2>
          <a:srgbClr val="006400"/>
        </a:dk2>
        <a:lt2>
          <a:srgbClr val="FFFFFF"/>
        </a:lt2>
        <a:accent1>
          <a:srgbClr val="E9AFCC"/>
        </a:accent1>
        <a:accent2>
          <a:srgbClr val="E7C463"/>
        </a:accent2>
        <a:accent3>
          <a:srgbClr val="AAB8AA"/>
        </a:accent3>
        <a:accent4>
          <a:srgbClr val="DADADA"/>
        </a:accent4>
        <a:accent5>
          <a:srgbClr val="F2D4E2"/>
        </a:accent5>
        <a:accent6>
          <a:srgbClr val="D1B159"/>
        </a:accent6>
        <a:hlink>
          <a:srgbClr val="C9E05C"/>
        </a:hlink>
        <a:folHlink>
          <a:srgbClr val="95B1E7"/>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29C729"/>
        </a:accent1>
        <a:accent2>
          <a:srgbClr val="99BA2B"/>
        </a:accent2>
        <a:accent3>
          <a:srgbClr val="FFFFFF"/>
        </a:accent3>
        <a:accent4>
          <a:srgbClr val="000000"/>
        </a:accent4>
        <a:accent5>
          <a:srgbClr val="ACE0AC"/>
        </a:accent5>
        <a:accent6>
          <a:srgbClr val="8AA826"/>
        </a:accent6>
        <a:hlink>
          <a:srgbClr val="66BE66"/>
        </a:hlink>
        <a:folHlink>
          <a:srgbClr val="BCE245"/>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A8DA09"/>
        </a:accent1>
        <a:accent2>
          <a:srgbClr val="0994DA"/>
        </a:accent2>
        <a:accent3>
          <a:srgbClr val="FFFFFF"/>
        </a:accent3>
        <a:accent4>
          <a:srgbClr val="000000"/>
        </a:accent4>
        <a:accent5>
          <a:srgbClr val="D1EAAA"/>
        </a:accent5>
        <a:accent6>
          <a:srgbClr val="0786C5"/>
        </a:accent6>
        <a:hlink>
          <a:srgbClr val="09DA09"/>
        </a:hlink>
        <a:folHlink>
          <a:srgbClr val="E8CF0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3A823"/>
        </a:accent1>
        <a:accent2>
          <a:srgbClr val="47CE47"/>
        </a:accent2>
        <a:accent3>
          <a:srgbClr val="FFFFFF"/>
        </a:accent3>
        <a:accent4>
          <a:srgbClr val="000000"/>
        </a:accent4>
        <a:accent5>
          <a:srgbClr val="F8D1AC"/>
        </a:accent5>
        <a:accent6>
          <a:srgbClr val="3FBA3F"/>
        </a:accent6>
        <a:hlink>
          <a:srgbClr val="F9A16C"/>
        </a:hlink>
        <a:folHlink>
          <a:srgbClr val="E580B3"/>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E9AFCC"/>
        </a:accent1>
        <a:accent2>
          <a:srgbClr val="E7C463"/>
        </a:accent2>
        <a:accent3>
          <a:srgbClr val="FFFFFF"/>
        </a:accent3>
        <a:accent4>
          <a:srgbClr val="000000"/>
        </a:accent4>
        <a:accent5>
          <a:srgbClr val="F2D4E2"/>
        </a:accent5>
        <a:accent6>
          <a:srgbClr val="D1B159"/>
        </a:accent6>
        <a:hlink>
          <a:srgbClr val="C9E05C"/>
        </a:hlink>
        <a:folHlink>
          <a:srgbClr val="95B1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ysClr val="windowText" lastClr="000000"/>
    </a:dk1>
    <a:lt1>
      <a:sysClr val="window" lastClr="FFFFFF"/>
    </a:lt1>
    <a:dk2>
      <a:srgbClr val="3ECCB4"/>
    </a:dk2>
    <a:lt2>
      <a:srgbClr val="DBF5F9"/>
    </a:lt2>
    <a:accent1>
      <a:srgbClr val="0B5394"/>
    </a:accent1>
    <a:accent2>
      <a:srgbClr val="05294A"/>
    </a:accent2>
    <a:accent3>
      <a:srgbClr val="0BD0D9"/>
    </a:accent3>
    <a:accent4>
      <a:srgbClr val="10CF9B"/>
    </a:accent4>
    <a:accent5>
      <a:srgbClr val="7CCA62"/>
    </a:accent5>
    <a:accent6>
      <a:srgbClr val="A5C249"/>
    </a:accent6>
    <a:hlink>
      <a:srgbClr val="E2D700"/>
    </a:hlink>
    <a:folHlink>
      <a:srgbClr val="85DFD0"/>
    </a:folHlink>
  </a:clrScheme>
  <a:fontScheme name="1_Opulent">
    <a:majorFont>
      <a:latin typeface=""/>
      <a:ea typeface=""/>
      <a:cs typeface=""/>
    </a:majorFont>
    <a:minorFont>
      <a:latin typeface=""/>
      <a:ea typeface=""/>
      <a:cs typeface=""/>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ind_3773_slide</Template>
  <TotalTime>23665</TotalTime>
  <Words>220</Words>
  <Application>Microsoft Office PowerPoint</Application>
  <PresentationFormat>On-screen Show (4:3)</PresentationFormat>
  <Paragraphs>85</Paragraphs>
  <Slides>13</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Calibri</vt:lpstr>
      <vt:lpstr>Calibri Light</vt:lpstr>
      <vt:lpstr>Footlight MT Light</vt:lpstr>
      <vt:lpstr>Garamond</vt:lpstr>
      <vt:lpstr>Trebuchet MS</vt:lpstr>
      <vt:lpstr>Wingdings</vt:lpstr>
      <vt:lpstr>Wingdings 2</vt:lpstr>
      <vt:lpstr>ind_3773_slide</vt:lpstr>
      <vt:lpstr>1_Default Design</vt:lpstr>
      <vt:lpstr>Office Theme</vt:lpstr>
      <vt:lpstr>PowerPoint Presentation</vt:lpstr>
      <vt:lpstr>A Role Model for Women</vt:lpstr>
      <vt:lpstr>Participating Institutions</vt:lpstr>
      <vt:lpstr>Mission</vt:lpstr>
      <vt:lpstr>Leadership Development Retreat: Global</vt:lpstr>
      <vt:lpstr>International Experience &amp; Experience Report</vt:lpstr>
      <vt:lpstr>Leadership Development Retreat: Women</vt:lpstr>
      <vt:lpstr>Community Engagement Experience</vt:lpstr>
      <vt:lpstr>Fundamentals of Leadership</vt:lpstr>
      <vt:lpstr>Applicant Profile</vt:lpstr>
      <vt:lpstr>Regional Breakdown</vt:lpstr>
      <vt:lpstr>International Experience</vt:lpstr>
      <vt:lpstr>Contact Information</vt:lpstr>
    </vt:vector>
  </TitlesOfParts>
  <Company>UCIS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Your Study Abroad</dc:title>
  <dc:creator>internsa</dc:creator>
  <cp:lastModifiedBy>Laura G</cp:lastModifiedBy>
  <cp:revision>430</cp:revision>
  <dcterms:created xsi:type="dcterms:W3CDTF">2008-11-17T20:18:30Z</dcterms:created>
  <dcterms:modified xsi:type="dcterms:W3CDTF">2020-04-10T18:33:12Z</dcterms:modified>
</cp:coreProperties>
</file>