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5" r:id="rId2"/>
    <p:sldId id="270" r:id="rId3"/>
    <p:sldId id="258" r:id="rId4"/>
    <p:sldId id="291" r:id="rId5"/>
    <p:sldId id="289" r:id="rId6"/>
    <p:sldId id="265" r:id="rId7"/>
    <p:sldId id="271" r:id="rId8"/>
    <p:sldId id="292" r:id="rId9"/>
    <p:sldId id="276" r:id="rId10"/>
    <p:sldId id="277" r:id="rId11"/>
    <p:sldId id="272" r:id="rId12"/>
    <p:sldId id="293" r:id="rId13"/>
    <p:sldId id="278" r:id="rId14"/>
    <p:sldId id="280" r:id="rId15"/>
    <p:sldId id="281" r:id="rId16"/>
    <p:sldId id="273" r:id="rId17"/>
    <p:sldId id="262" r:id="rId18"/>
    <p:sldId id="309" r:id="rId19"/>
    <p:sldId id="310" r:id="rId20"/>
    <p:sldId id="287"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9552"/>
    <a:srgbClr val="72BE94"/>
    <a:srgbClr val="848C94"/>
    <a:srgbClr val="066983"/>
    <a:srgbClr val="C8DADA"/>
    <a:srgbClr val="309BF4"/>
    <a:srgbClr val="70FFD9"/>
    <a:srgbClr val="87F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CDABB-7E10-C64A-93DB-409014AF4830}" type="datetimeFigureOut">
              <a:rPr lang="en-US" smtClean="0"/>
              <a:t>9/7/22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0822A-BE06-AF47-9F14-DB37C2DCD107}" type="slidenum">
              <a:rPr lang="en-US" smtClean="0"/>
              <a:t>‹#›</a:t>
            </a:fld>
            <a:endParaRPr lang="en-US"/>
          </a:p>
        </p:txBody>
      </p:sp>
    </p:spTree>
    <p:extLst>
      <p:ext uri="{BB962C8B-B14F-4D97-AF65-F5344CB8AC3E}">
        <p14:creationId xmlns:p14="http://schemas.microsoft.com/office/powerpoint/2010/main" val="119683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3633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 and Mentee, discuss the difference between a vacation</a:t>
            </a:r>
            <a:r>
              <a:rPr lang="en-US" baseline="0" dirty="0"/>
              <a:t> and cultural immersion</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12</a:t>
            </a:fld>
            <a:endParaRPr lang="en-US"/>
          </a:p>
        </p:txBody>
      </p:sp>
    </p:spTree>
    <p:extLst>
      <p:ext uri="{BB962C8B-B14F-4D97-AF65-F5344CB8AC3E}">
        <p14:creationId xmlns:p14="http://schemas.microsoft.com/office/powerpoint/2010/main" val="255211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 and Mentee, use</a:t>
            </a:r>
            <a:r>
              <a:rPr lang="en-US" baseline="0" dirty="0"/>
              <a:t> this slide to have a discussion on goals and action plans. Mentee, we will discuss these in more detail at the spring VIH retreat.</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13</a:t>
            </a:fld>
            <a:endParaRPr lang="en-US"/>
          </a:p>
        </p:txBody>
      </p:sp>
    </p:spTree>
    <p:extLst>
      <p:ext uri="{BB962C8B-B14F-4D97-AF65-F5344CB8AC3E}">
        <p14:creationId xmlns:p14="http://schemas.microsoft.com/office/powerpoint/2010/main" val="246283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a:t>Welcome!</a:t>
            </a:r>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7686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the slide above as a guide for a discussion on culture shock</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20</a:t>
            </a:fld>
            <a:endParaRPr lang="en-US"/>
          </a:p>
        </p:txBody>
      </p:sp>
    </p:spTree>
    <p:extLst>
      <p:ext uri="{BB962C8B-B14F-4D97-AF65-F5344CB8AC3E}">
        <p14:creationId xmlns:p14="http://schemas.microsoft.com/office/powerpoint/2010/main" val="2495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a:t>
            </a:r>
            <a:r>
              <a:rPr lang="en-US" baseline="0" dirty="0"/>
              <a:t> and Mentee: Use this slide as a guide to discuss the concept of culture</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3</a:t>
            </a:fld>
            <a:endParaRPr lang="en-US"/>
          </a:p>
        </p:txBody>
      </p:sp>
    </p:spTree>
    <p:extLst>
      <p:ext uri="{BB962C8B-B14F-4D97-AF65-F5344CB8AC3E}">
        <p14:creationId xmlns:p14="http://schemas.microsoft.com/office/powerpoint/2010/main" val="13735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4</a:t>
            </a:fld>
            <a:endParaRPr lang="en-US"/>
          </a:p>
        </p:txBody>
      </p:sp>
    </p:spTree>
    <p:extLst>
      <p:ext uri="{BB962C8B-B14F-4D97-AF65-F5344CB8AC3E}">
        <p14:creationId xmlns:p14="http://schemas.microsoft.com/office/powerpoint/2010/main" val="78335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a:t>
            </a:r>
            <a:r>
              <a:rPr lang="en-US" baseline="0" dirty="0"/>
              <a:t> in the bubbles on the diagram above that define your personal identity. These could include things like: career/job, sexual orientation, ability, ethnicity or race, language speaking skills </a:t>
            </a:r>
            <a:r>
              <a:rPr lang="en-US" baseline="0" dirty="0" err="1"/>
              <a:t>etc</a:t>
            </a:r>
            <a:r>
              <a:rPr lang="en-US" baseline="0"/>
              <a:t>…</a:t>
            </a:r>
            <a:endParaRPr lang="en-US"/>
          </a:p>
        </p:txBody>
      </p:sp>
      <p:sp>
        <p:nvSpPr>
          <p:cNvPr id="4" name="Slide Number Placeholder 3"/>
          <p:cNvSpPr>
            <a:spLocks noGrp="1"/>
          </p:cNvSpPr>
          <p:nvPr>
            <p:ph type="sldNum" sz="quarter" idx="10"/>
          </p:nvPr>
        </p:nvSpPr>
        <p:spPr/>
        <p:txBody>
          <a:bodyPr/>
          <a:lstStyle/>
          <a:p>
            <a:fld id="{2D680722-FC00-40FD-8872-61E0AA92614B}" type="slidenum">
              <a:rPr lang="en-US" smtClean="0"/>
              <a:t>5</a:t>
            </a:fld>
            <a:endParaRPr lang="en-US"/>
          </a:p>
        </p:txBody>
      </p:sp>
    </p:spTree>
    <p:extLst>
      <p:ext uri="{BB962C8B-B14F-4D97-AF65-F5344CB8AC3E}">
        <p14:creationId xmlns:p14="http://schemas.microsoft.com/office/powerpoint/2010/main" val="3287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Mentor</a:t>
            </a:r>
            <a:r>
              <a:rPr lang="en-US" baseline="0" dirty="0"/>
              <a:t> and Mentee: Use this slide as a guide to discuss the difference between cultural and personal identity.</a:t>
            </a:r>
            <a:endParaRPr lang="en-US" dirty="0"/>
          </a:p>
          <a:p>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6</a:t>
            </a:fld>
            <a:endParaRPr lang="en-US"/>
          </a:p>
        </p:txBody>
      </p:sp>
    </p:spTree>
    <p:extLst>
      <p:ext uri="{BB962C8B-B14F-4D97-AF65-F5344CB8AC3E}">
        <p14:creationId xmlns:p14="http://schemas.microsoft.com/office/powerpoint/2010/main" val="100418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1082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Interpersonal communication is an important</a:t>
            </a:r>
            <a:r>
              <a:rPr lang="en-US" baseline="0" dirty="0"/>
              <a:t> tool to understanding cultures other than our own. </a:t>
            </a:r>
          </a:p>
        </p:txBody>
      </p:sp>
      <p:sp>
        <p:nvSpPr>
          <p:cNvPr id="4" name="Slide Number Placeholder 3"/>
          <p:cNvSpPr>
            <a:spLocks noGrp="1"/>
          </p:cNvSpPr>
          <p:nvPr>
            <p:ph type="sldNum" sz="quarter" idx="10"/>
          </p:nvPr>
        </p:nvSpPr>
        <p:spPr/>
        <p:txBody>
          <a:bodyPr/>
          <a:lstStyle/>
          <a:p>
            <a:fld id="{2D680722-FC00-40FD-8872-61E0AA92614B}" type="slidenum">
              <a:rPr lang="en-US" smtClean="0"/>
              <a:t>8</a:t>
            </a:fld>
            <a:endParaRPr lang="en-US"/>
          </a:p>
        </p:txBody>
      </p:sp>
    </p:spTree>
    <p:extLst>
      <p:ext uri="{BB962C8B-B14F-4D97-AF65-F5344CB8AC3E}">
        <p14:creationId xmlns:p14="http://schemas.microsoft.com/office/powerpoint/2010/main" val="86119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Mentee, share</a:t>
            </a:r>
            <a:r>
              <a:rPr lang="en-US" baseline="0" dirty="0"/>
              <a:t> your current knowledge regarding your host country with your mentor. What do you still need to know? How will you continue to learn about your host country before your international experience? Mentor, please share any insight.</a:t>
            </a:r>
            <a:endParaRPr lang="en-US" dirty="0"/>
          </a:p>
        </p:txBody>
      </p:sp>
      <p:sp>
        <p:nvSpPr>
          <p:cNvPr id="4" name="Slide Number Placeholder 3"/>
          <p:cNvSpPr>
            <a:spLocks noGrp="1"/>
          </p:cNvSpPr>
          <p:nvPr>
            <p:ph type="sldNum" sz="quarter" idx="10"/>
          </p:nvPr>
        </p:nvSpPr>
        <p:spPr/>
        <p:txBody>
          <a:bodyPr/>
          <a:lstStyle/>
          <a:p>
            <a:fld id="{2D680722-FC00-40FD-8872-61E0AA92614B}" type="slidenum">
              <a:rPr lang="en-US" smtClean="0"/>
              <a:t>10</a:t>
            </a:fld>
            <a:endParaRPr lang="en-US"/>
          </a:p>
        </p:txBody>
      </p:sp>
    </p:spTree>
    <p:extLst>
      <p:ext uri="{BB962C8B-B14F-4D97-AF65-F5344CB8AC3E}">
        <p14:creationId xmlns:p14="http://schemas.microsoft.com/office/powerpoint/2010/main" val="269650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9563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viraheinz.pitt.edu/resources-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Yy6poJ2z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dLXsk_Rjq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Ox5LhIJSB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53DE9C-EE77-4276-98D4-27A9429C3EBE}"/>
              </a:ext>
            </a:extLst>
          </p:cNvPr>
          <p:cNvSpPr/>
          <p:nvPr/>
        </p:nvSpPr>
        <p:spPr>
          <a:xfrm>
            <a:off x="2056141" y="2394790"/>
            <a:ext cx="8079718" cy="2273405"/>
          </a:xfrm>
          <a:prstGeom prst="rect">
            <a:avLst/>
          </a:prstGeom>
          <a:solidFill>
            <a:srgbClr val="066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E96E8-9BF8-45D8-B971-46942541767F}"/>
              </a:ext>
            </a:extLst>
          </p:cNvPr>
          <p:cNvSpPr txBox="1">
            <a:spLocks/>
          </p:cNvSpPr>
          <p:nvPr/>
        </p:nvSpPr>
        <p:spPr>
          <a:xfrm>
            <a:off x="2257778" y="2799726"/>
            <a:ext cx="7969955" cy="168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latin typeface="Modern Love Caps"/>
                <a:cs typeface="Calibri Light"/>
              </a:rPr>
              <a:t>VIH Mentoring Program: Preparing for the International Experience </a:t>
            </a:r>
            <a:endParaRPr lang="en-US" sz="4800" dirty="0">
              <a:solidFill>
                <a:schemeClr val="bg1"/>
              </a:solidFill>
              <a:cs typeface="Calibri Light"/>
            </a:endParaRPr>
          </a:p>
        </p:txBody>
      </p:sp>
      <p:pic>
        <p:nvPicPr>
          <p:cNvPr id="8" name="Picture 15" descr="Logo&#10;&#10;Description automatically generated">
            <a:extLst>
              <a:ext uri="{FF2B5EF4-FFF2-40B4-BE49-F238E27FC236}">
                <a16:creationId xmlns:a16="http://schemas.microsoft.com/office/drawing/2014/main" id="{59671785-566A-4178-8CD2-6B48FA9D3133}"/>
              </a:ext>
            </a:extLst>
          </p:cNvPr>
          <p:cNvPicPr>
            <a:picLocks noChangeAspect="1"/>
          </p:cNvPicPr>
          <p:nvPr/>
        </p:nvPicPr>
        <p:blipFill>
          <a:blip r:embed="rId3"/>
          <a:stretch>
            <a:fillRect/>
          </a:stretch>
        </p:blipFill>
        <p:spPr>
          <a:xfrm>
            <a:off x="10808074" y="5500822"/>
            <a:ext cx="1203511" cy="1160660"/>
          </a:xfrm>
          <a:prstGeom prst="rect">
            <a:avLst/>
          </a:prstGeom>
        </p:spPr>
      </p:pic>
    </p:spTree>
    <p:extLst>
      <p:ext uri="{BB962C8B-B14F-4D97-AF65-F5344CB8AC3E}">
        <p14:creationId xmlns:p14="http://schemas.microsoft.com/office/powerpoint/2010/main" val="33013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07" y="394517"/>
            <a:ext cx="10735476" cy="1143000"/>
          </a:xfrm>
        </p:spPr>
        <p:txBody>
          <a:bodyPr>
            <a:noAutofit/>
          </a:bodyPr>
          <a:lstStyle/>
          <a:p>
            <a:pPr algn="l"/>
            <a:r>
              <a:rPr lang="en-US" sz="4000" b="1" dirty="0">
                <a:latin typeface="Modern Love Caps" pitchFamily="82" charset="0"/>
                <a:cs typeface="Calibri" panose="020F0502020204030204" pitchFamily="34" charset="0"/>
              </a:rPr>
              <a:t>Discussion: Cultural Interpersonal Communication</a:t>
            </a:r>
            <a:endParaRPr lang="en-US" sz="4000"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502484" y="1272078"/>
            <a:ext cx="10735476" cy="5342021"/>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2600" b="1" dirty="0">
                <a:solidFill>
                  <a:srgbClr val="179552"/>
                </a:solidFill>
                <a:effectLst/>
                <a:latin typeface="Grotesque" panose="020B0504020202020204" pitchFamily="34" charset="0"/>
                <a:cs typeface="Calibri" panose="020F0502020204030204" pitchFamily="34" charset="0"/>
              </a:rPr>
              <a:t>Current Knowledge</a:t>
            </a:r>
          </a:p>
          <a:p>
            <a:pPr lvl="1">
              <a:buClr>
                <a:schemeClr val="tx1"/>
              </a:buClr>
              <a:buFont typeface="Wingdings" panose="05000000000000000000" pitchFamily="2" charset="2"/>
              <a:buChar char="§"/>
            </a:pPr>
            <a:r>
              <a:rPr lang="en-US" altLang="en-US" sz="1900" dirty="0">
                <a:solidFill>
                  <a:schemeClr val="tx1"/>
                </a:solidFill>
                <a:effectLst/>
                <a:latin typeface="Grotesque" panose="020B0504020202020204" pitchFamily="34" charset="0"/>
                <a:cs typeface="Calibri" panose="020F0502020204030204" pitchFamily="34" charset="0"/>
              </a:rPr>
              <a:t>What do you know about the communication styles in the country you are traveling to?</a:t>
            </a:r>
          </a:p>
          <a:p>
            <a:pPr lvl="1">
              <a:buClr>
                <a:schemeClr val="tx1"/>
              </a:buClr>
              <a:buFont typeface="Wingdings" panose="05000000000000000000" pitchFamily="2" charset="2"/>
              <a:buChar char="§"/>
            </a:pPr>
            <a:r>
              <a:rPr lang="en-US" altLang="en-US" sz="1900" dirty="0">
                <a:solidFill>
                  <a:schemeClr val="tx1"/>
                </a:solidFill>
                <a:effectLst/>
                <a:latin typeface="Grotesque" panose="020B0504020202020204" pitchFamily="34" charset="0"/>
                <a:cs typeface="Calibri" panose="020F0502020204030204" pitchFamily="34" charset="0"/>
              </a:rPr>
              <a:t>Think in terms of verbal and non-verbal communication.</a:t>
            </a:r>
            <a:endParaRPr lang="en-US" altLang="en-US" sz="1900" dirty="0">
              <a:effectLst/>
              <a:latin typeface="Grotesque" panose="020B0504020202020204" pitchFamily="34" charset="0"/>
              <a:cs typeface="Calibri" panose="020F0502020204030204" pitchFamily="34" charset="0"/>
            </a:endParaRPr>
          </a:p>
          <a:p>
            <a:pPr>
              <a:buClr>
                <a:schemeClr val="tx1"/>
              </a:buClr>
              <a:buFont typeface="Wingdings" panose="05000000000000000000" pitchFamily="2" charset="2"/>
              <a:buChar char="§"/>
            </a:pPr>
            <a:r>
              <a:rPr lang="en-US" altLang="en-US" sz="2600" b="1" dirty="0">
                <a:solidFill>
                  <a:srgbClr val="179552"/>
                </a:solidFill>
                <a:effectLst/>
                <a:latin typeface="Grotesque" panose="020B0504020202020204" pitchFamily="34" charset="0"/>
                <a:cs typeface="Calibri" panose="020F0502020204030204" pitchFamily="34" charset="0"/>
              </a:rPr>
              <a:t>Needed Knowledge</a:t>
            </a:r>
          </a:p>
          <a:p>
            <a:pPr lvl="1">
              <a:buClr>
                <a:schemeClr val="tx1"/>
              </a:buClr>
              <a:buFont typeface="Wingdings" panose="05000000000000000000" pitchFamily="2" charset="2"/>
              <a:buChar char="§"/>
            </a:pPr>
            <a:r>
              <a:rPr lang="en-US" altLang="en-US" sz="1900" dirty="0">
                <a:solidFill>
                  <a:schemeClr val="tx1"/>
                </a:solidFill>
                <a:effectLst/>
                <a:latin typeface="Grotesque" panose="020B0504020202020204" pitchFamily="34" charset="0"/>
                <a:cs typeface="Calibri" panose="020F0502020204030204" pitchFamily="34" charset="0"/>
              </a:rPr>
              <a:t>What do you still need to learn about in terms of interpersonal communication in your host country?</a:t>
            </a:r>
          </a:p>
          <a:p>
            <a:pPr lvl="1">
              <a:buClr>
                <a:schemeClr val="tx1"/>
              </a:buClr>
              <a:buFont typeface="Wingdings" panose="05000000000000000000" pitchFamily="2" charset="2"/>
              <a:buChar char="§"/>
            </a:pPr>
            <a:r>
              <a:rPr lang="en-US" sz="1900" dirty="0">
                <a:solidFill>
                  <a:schemeClr val="tx1"/>
                </a:solidFill>
                <a:latin typeface="Grotesque" panose="020B0504020202020204" pitchFamily="34" charset="0"/>
                <a:cs typeface="Calibri" panose="020F0502020204030204" pitchFamily="34" charset="0"/>
              </a:rPr>
              <a:t>Are you aware of the ways in which you communicate nonverbally, and how will you go about enhancing your awareness of your own nonverbal communication style?</a:t>
            </a:r>
            <a:endParaRPr lang="en-US" altLang="en-US" sz="1900" dirty="0">
              <a:effectLst/>
              <a:latin typeface="Grotesque" panose="020B0504020202020204" pitchFamily="34" charset="0"/>
              <a:cs typeface="Calibri" panose="020F0502020204030204" pitchFamily="34" charset="0"/>
            </a:endParaRPr>
          </a:p>
          <a:p>
            <a:pPr>
              <a:buClr>
                <a:schemeClr val="tx1"/>
              </a:buClr>
              <a:buFont typeface="Wingdings" panose="05000000000000000000" pitchFamily="2" charset="2"/>
              <a:buChar char="§"/>
            </a:pPr>
            <a:r>
              <a:rPr lang="en-US" altLang="en-US" sz="2600" b="1" dirty="0">
                <a:solidFill>
                  <a:srgbClr val="179552"/>
                </a:solidFill>
                <a:effectLst/>
                <a:latin typeface="Grotesque" panose="020B0504020202020204" pitchFamily="34" charset="0"/>
                <a:cs typeface="Calibri" panose="020F0502020204030204" pitchFamily="34" charset="0"/>
              </a:rPr>
              <a:t>Action Plan</a:t>
            </a:r>
          </a:p>
          <a:p>
            <a:pPr lvl="1">
              <a:buClr>
                <a:schemeClr val="tx1"/>
              </a:buClr>
              <a:buFont typeface="Wingdings" panose="05000000000000000000" pitchFamily="2" charset="2"/>
              <a:buChar char="§"/>
            </a:pPr>
            <a:r>
              <a:rPr lang="en-US" altLang="en-US" sz="1900" dirty="0">
                <a:solidFill>
                  <a:schemeClr val="tx1"/>
                </a:solidFill>
                <a:effectLst/>
                <a:latin typeface="Grotesque" panose="020B0504020202020204" pitchFamily="34" charset="0"/>
                <a:cs typeface="Calibri" panose="020F0502020204030204" pitchFamily="34" charset="0"/>
              </a:rPr>
              <a:t>Before going abroad how will you learn about interpersonal communication in your host country?</a:t>
            </a:r>
          </a:p>
          <a:p>
            <a:pPr lvl="1">
              <a:buClr>
                <a:schemeClr val="tx1"/>
              </a:buClr>
              <a:buFont typeface="Wingdings" panose="05000000000000000000" pitchFamily="2" charset="2"/>
              <a:buChar char="§"/>
            </a:pPr>
            <a:r>
              <a:rPr lang="en-US" altLang="en-US" sz="1900" dirty="0">
                <a:solidFill>
                  <a:schemeClr val="tx1"/>
                </a:solidFill>
                <a:effectLst/>
                <a:latin typeface="Grotesque" panose="020B0504020202020204" pitchFamily="34" charset="0"/>
                <a:cs typeface="Calibri" panose="020F0502020204030204" pitchFamily="34" charset="0"/>
              </a:rPr>
              <a:t>Mentor, please share your experience with  interpersonal communication during your study abroad experience.</a:t>
            </a:r>
          </a:p>
          <a:p>
            <a:pPr marL="450000" lvl="1" indent="0">
              <a:buClr>
                <a:srgbClr val="66FFCC"/>
              </a:buClr>
              <a:buNone/>
            </a:pPr>
            <a:endParaRPr lang="en-US" alt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664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676" y="2705725"/>
            <a:ext cx="10450648" cy="1446550"/>
          </a:xfrm>
          <a:prstGeom prst="rect">
            <a:avLst/>
          </a:prstGeom>
        </p:spPr>
        <p:txBody>
          <a:bodyPr wrap="square">
            <a:spAutoFit/>
          </a:bodyPr>
          <a:lstStyle/>
          <a:p>
            <a:pPr lvl="0" algn="ctr">
              <a:defRPr/>
            </a:pPr>
            <a:r>
              <a:rPr lang="en-US" sz="4400" b="1" dirty="0">
                <a:latin typeface="Modern Love Caps" pitchFamily="82" charset="0"/>
                <a:cs typeface="Calibri" panose="020F0502020204030204" pitchFamily="34" charset="0"/>
              </a:rPr>
              <a:t>Goals &amp; Action </a:t>
            </a:r>
          </a:p>
          <a:p>
            <a:pPr lvl="0" algn="ctr">
              <a:defRPr/>
            </a:pPr>
            <a:r>
              <a:rPr lang="en-US" sz="4400" b="1" dirty="0">
                <a:latin typeface="Modern Love Caps" pitchFamily="82" charset="0"/>
                <a:cs typeface="Calibri" panose="020F0502020204030204" pitchFamily="34" charset="0"/>
              </a:rPr>
              <a:t>Plans for Understanding Cultural Values</a:t>
            </a:r>
            <a:endParaRPr kumimoji="0" lang="en-US" sz="3200" b="1" i="0" u="none" strike="noStrike" kern="0" cap="none" spc="0" normalizeH="0" baseline="0" noProof="0" dirty="0">
              <a:ln>
                <a:noFill/>
              </a:ln>
              <a:effectLst>
                <a:outerShdw blurRad="38100" dist="38100" dir="2700000" algn="tl">
                  <a:srgbClr val="000000"/>
                </a:outerShdw>
              </a:effectLst>
              <a:uLnTx/>
              <a:uFillTx/>
              <a:latin typeface="Modern Love Caps" pitchFamily="82" charset="0"/>
              <a:cs typeface="Calibri" panose="020F0502020204030204" pitchFamily="34" charset="0"/>
            </a:endParaRPr>
          </a:p>
        </p:txBody>
      </p:sp>
    </p:spTree>
    <p:extLst>
      <p:ext uri="{BB962C8B-B14F-4D97-AF65-F5344CB8AC3E}">
        <p14:creationId xmlns:p14="http://schemas.microsoft.com/office/powerpoint/2010/main" val="5708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877" y="635149"/>
            <a:ext cx="5420049" cy="926414"/>
          </a:xfrm>
        </p:spPr>
        <p:txBody>
          <a:bodyPr>
            <a:noAutofit/>
          </a:bodyPr>
          <a:lstStyle/>
          <a:p>
            <a:pPr algn="l"/>
            <a:r>
              <a:rPr lang="en-US" sz="6000" b="1" dirty="0">
                <a:latin typeface="Modern Love Caps" pitchFamily="82" charset="0"/>
                <a:cs typeface="Calibri" panose="020F0502020204030204" pitchFamily="34" charset="0"/>
              </a:rPr>
              <a:t>Discussion</a:t>
            </a:r>
            <a:endParaRPr lang="en-US" sz="6000"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146156" y="1432185"/>
            <a:ext cx="11899688" cy="189322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marL="36900" indent="0" algn="ctr">
              <a:buClr>
                <a:srgbClr val="66FFCC"/>
              </a:buClr>
              <a:buNone/>
            </a:pPr>
            <a:r>
              <a:rPr lang="en-US" altLang="en-US" sz="3000" i="1" dirty="0">
                <a:solidFill>
                  <a:schemeClr val="tx1"/>
                </a:solidFill>
                <a:effectLst/>
                <a:latin typeface="Times New Roman" pitchFamily="18" charset="0"/>
              </a:rPr>
              <a:t>What is the difference between a trip and an international experience?</a:t>
            </a:r>
          </a:p>
        </p:txBody>
      </p:sp>
      <p:pic>
        <p:nvPicPr>
          <p:cNvPr id="3" name="Picture 2"/>
          <p:cNvPicPr>
            <a:picLocks noChangeAspect="1"/>
          </p:cNvPicPr>
          <p:nvPr/>
        </p:nvPicPr>
        <p:blipFill>
          <a:blip r:embed="rId3"/>
          <a:stretch>
            <a:fillRect/>
          </a:stretch>
        </p:blipFill>
        <p:spPr>
          <a:xfrm>
            <a:off x="7876672" y="2745329"/>
            <a:ext cx="2598823" cy="3465097"/>
          </a:xfrm>
          <a:prstGeom prst="rect">
            <a:avLst/>
          </a:prstGeom>
          <a:ln>
            <a:solidFill>
              <a:srgbClr val="00B0F0"/>
            </a:solidFill>
          </a:ln>
          <a:effectLst>
            <a:glow rad="101600">
              <a:srgbClr val="00B0F0">
                <a:alpha val="60000"/>
              </a:srgb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505" y="2745329"/>
            <a:ext cx="1867365" cy="3465097"/>
          </a:xfrm>
          <a:prstGeom prst="rect">
            <a:avLst/>
          </a:prstGeom>
          <a:effectLst>
            <a:glow rad="101600">
              <a:srgbClr val="66FFCC">
                <a:alpha val="60000"/>
              </a:srgbClr>
            </a:glow>
          </a:effectLst>
        </p:spPr>
      </p:pic>
      <p:pic>
        <p:nvPicPr>
          <p:cNvPr id="10" name="Picture 9"/>
          <p:cNvPicPr>
            <a:picLocks noChangeAspect="1"/>
          </p:cNvPicPr>
          <p:nvPr/>
        </p:nvPicPr>
        <p:blipFill>
          <a:blip r:embed="rId5"/>
          <a:stretch>
            <a:fillRect/>
          </a:stretch>
        </p:blipFill>
        <p:spPr>
          <a:xfrm>
            <a:off x="4032642" y="2833941"/>
            <a:ext cx="3388910" cy="3388910"/>
          </a:xfrm>
          <a:prstGeom prst="rect">
            <a:avLst/>
          </a:prstGeom>
          <a:effectLst>
            <a:glow rad="101600">
              <a:srgbClr val="6600FF">
                <a:alpha val="60000"/>
              </a:srgbClr>
            </a:glow>
          </a:effectLst>
        </p:spPr>
      </p:pic>
    </p:spTree>
    <p:extLst>
      <p:ext uri="{BB962C8B-B14F-4D97-AF65-F5344CB8AC3E}">
        <p14:creationId xmlns:p14="http://schemas.microsoft.com/office/powerpoint/2010/main" val="261653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490" y="389298"/>
            <a:ext cx="7164194" cy="1143000"/>
          </a:xfrm>
        </p:spPr>
        <p:txBody>
          <a:bodyPr>
            <a:noAutofit/>
          </a:bodyPr>
          <a:lstStyle/>
          <a:p>
            <a:pPr algn="l"/>
            <a:r>
              <a:rPr lang="en-US" b="1" dirty="0">
                <a:latin typeface="Modern Love Caps" pitchFamily="82" charset="0"/>
                <a:cs typeface="Calibri" panose="020F0502020204030204" pitchFamily="34" charset="0"/>
              </a:rPr>
              <a:t>Goals and Action Plans</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544837" y="1058165"/>
            <a:ext cx="11375352" cy="426311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3200" dirty="0">
                <a:solidFill>
                  <a:schemeClr val="tx1"/>
                </a:solidFill>
                <a:effectLst/>
                <a:latin typeface="Grotesque" panose="020B0504020202020204" pitchFamily="34" charset="0"/>
                <a:cs typeface="Calibri" panose="020F0502020204030204" pitchFamily="34" charset="0"/>
              </a:rPr>
              <a:t>Opportunity for you to articulate the impact you want to make in your study abroad country as well as what you want to get out of this experience, academically, personally, and professionally</a:t>
            </a:r>
          </a:p>
          <a:p>
            <a:pPr>
              <a:buClr>
                <a:schemeClr val="tx1"/>
              </a:buClr>
              <a:buFont typeface="Wingdings" panose="05000000000000000000" pitchFamily="2" charset="2"/>
              <a:buChar char="§"/>
            </a:pPr>
            <a:r>
              <a:rPr lang="en-US" altLang="en-US" sz="3200" dirty="0">
                <a:solidFill>
                  <a:srgbClr val="179552"/>
                </a:solidFill>
                <a:effectLst/>
                <a:latin typeface="Grotesque" panose="020B0504020202020204" pitchFamily="34" charset="0"/>
                <a:cs typeface="Calibri" panose="020F0502020204030204" pitchFamily="34" charset="0"/>
              </a:rPr>
              <a:t>Mentor</a:t>
            </a:r>
            <a:r>
              <a:rPr lang="en-US" altLang="en-US" sz="3200" dirty="0">
                <a:solidFill>
                  <a:srgbClr val="179552"/>
                </a:solidFill>
                <a:latin typeface="Grotesque" panose="020B0504020202020204" pitchFamily="34" charset="0"/>
                <a:cs typeface="Calibri" panose="020F0502020204030204" pitchFamily="34" charset="0"/>
              </a:rPr>
              <a:t>: </a:t>
            </a:r>
            <a:r>
              <a:rPr lang="en-US" altLang="en-US" sz="3200" dirty="0">
                <a:solidFill>
                  <a:schemeClr val="tx1"/>
                </a:solidFill>
                <a:effectLst/>
                <a:latin typeface="Grotesque" panose="020B0504020202020204" pitchFamily="34" charset="0"/>
                <a:cs typeface="Calibri" panose="020F0502020204030204" pitchFamily="34" charset="0"/>
              </a:rPr>
              <a:t>What did you accomplish while you were abroad?</a:t>
            </a:r>
          </a:p>
          <a:p>
            <a:pPr>
              <a:buClr>
                <a:schemeClr val="tx1"/>
              </a:buClr>
              <a:buFont typeface="Wingdings" panose="05000000000000000000" pitchFamily="2" charset="2"/>
              <a:buChar char="§"/>
            </a:pPr>
            <a:r>
              <a:rPr lang="en-US" altLang="en-US" sz="3200" dirty="0">
                <a:solidFill>
                  <a:srgbClr val="179552"/>
                </a:solidFill>
                <a:effectLst/>
                <a:latin typeface="Grotesque" panose="020B0504020202020204" pitchFamily="34" charset="0"/>
                <a:cs typeface="Calibri" panose="020F0502020204030204" pitchFamily="34" charset="0"/>
              </a:rPr>
              <a:t>Mentee</a:t>
            </a:r>
            <a:r>
              <a:rPr lang="en-US" altLang="en-US" sz="3200" dirty="0">
                <a:solidFill>
                  <a:srgbClr val="179552"/>
                </a:solidFill>
                <a:latin typeface="Grotesque" panose="020B0504020202020204" pitchFamily="34" charset="0"/>
                <a:cs typeface="Calibri" panose="020F0502020204030204" pitchFamily="34" charset="0"/>
              </a:rPr>
              <a:t>: </a:t>
            </a:r>
            <a:r>
              <a:rPr lang="en-US" altLang="en-US" sz="3200" dirty="0">
                <a:solidFill>
                  <a:schemeClr val="tx1"/>
                </a:solidFill>
                <a:effectLst/>
                <a:latin typeface="Grotesque" panose="020B0504020202020204" pitchFamily="34" charset="0"/>
                <a:cs typeface="Calibri" panose="020F0502020204030204" pitchFamily="34" charset="0"/>
              </a:rPr>
              <a:t>What do you want to get out of this experience?</a:t>
            </a:r>
          </a:p>
        </p:txBody>
      </p:sp>
    </p:spTree>
    <p:extLst>
      <p:ext uri="{BB962C8B-B14F-4D97-AF65-F5344CB8AC3E}">
        <p14:creationId xmlns:p14="http://schemas.microsoft.com/office/powerpoint/2010/main" val="194776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26" y="385118"/>
            <a:ext cx="8274578" cy="1143000"/>
          </a:xfrm>
        </p:spPr>
        <p:txBody>
          <a:bodyPr>
            <a:noAutofit/>
          </a:bodyPr>
          <a:lstStyle/>
          <a:p>
            <a:r>
              <a:rPr lang="en-US" b="1" dirty="0">
                <a:latin typeface="Modern Love Caps" pitchFamily="82" charset="0"/>
                <a:cs typeface="Calibri" panose="020F0502020204030204" pitchFamily="34" charset="0"/>
              </a:rPr>
              <a:t>Understanding Cultural Values</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557926" y="1528118"/>
            <a:ext cx="10934163" cy="4570793"/>
          </a:xfrm>
          <a:prstGeom prst="rect">
            <a:avLst/>
          </a:prstGeom>
          <a:effectLst>
            <a:outerShdw blurRad="25400" dir="17880000">
              <a:srgbClr val="000000">
                <a:alpha val="46000"/>
              </a:srgbClr>
            </a:outerShdw>
          </a:effectLst>
        </p:spPr>
        <p:txBody>
          <a:bodyPr vert="horz" lIns="91440" tIns="45720" rIns="91440" bIns="45720" rtlCol="0" anchor="t">
            <a:normAutofit fontScale="47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tx1">
                  <a:lumMod val="75000"/>
                  <a:lumOff val="25000"/>
                </a:schemeClr>
              </a:solidFill>
              <a:effectLst/>
              <a:latin typeface="Calibri" panose="020F0502020204030204" pitchFamily="34" charset="0"/>
              <a:cs typeface="Calibri" panose="020F0502020204030204" pitchFamily="34" charset="0"/>
            </a:endParaRPr>
          </a:p>
          <a:p>
            <a:pPr marL="0" indent="0">
              <a:buClr>
                <a:schemeClr val="tx1"/>
              </a:buClr>
              <a:buNone/>
            </a:pPr>
            <a:r>
              <a:rPr lang="en-US" altLang="en-US" sz="5100" b="1" dirty="0">
                <a:solidFill>
                  <a:schemeClr val="tx1"/>
                </a:solidFill>
                <a:effectLst/>
                <a:latin typeface="Grotesque" panose="020B0504020202020204" pitchFamily="34" charset="0"/>
                <a:cs typeface="Calibri" panose="020F0502020204030204" pitchFamily="34" charset="0"/>
              </a:rPr>
              <a:t>Understanding Cultural Values will allow you to:</a:t>
            </a:r>
          </a:p>
          <a:p>
            <a:pPr>
              <a:buClr>
                <a:schemeClr val="tx1"/>
              </a:buClr>
              <a:buFont typeface="Wingdings" panose="05000000000000000000" pitchFamily="2" charset="2"/>
              <a:buChar char="§"/>
            </a:pPr>
            <a:r>
              <a:rPr lang="en-US" altLang="en-US" sz="5100" b="1" dirty="0">
                <a:solidFill>
                  <a:schemeClr val="tx1"/>
                </a:solidFill>
                <a:effectLst/>
                <a:latin typeface="Grotesque" panose="020B0504020202020204" pitchFamily="34" charset="0"/>
                <a:cs typeface="Calibri" panose="020F0502020204030204" pitchFamily="34" charset="0"/>
              </a:rPr>
              <a:t>Come into a deeper understanding of the culture, norms, and customs of your study abroad destination.</a:t>
            </a:r>
          </a:p>
          <a:p>
            <a:pPr>
              <a:buClr>
                <a:schemeClr val="tx1"/>
              </a:buClr>
              <a:buFont typeface="Wingdings" panose="05000000000000000000" pitchFamily="2" charset="2"/>
              <a:buChar char="§"/>
            </a:pPr>
            <a:r>
              <a:rPr lang="en-US" altLang="en-US" sz="5100" b="1" dirty="0">
                <a:solidFill>
                  <a:schemeClr val="tx1"/>
                </a:solidFill>
                <a:effectLst/>
                <a:latin typeface="Grotesque" panose="020B0504020202020204" pitchFamily="34" charset="0"/>
                <a:cs typeface="Calibri" panose="020F0502020204030204" pitchFamily="34" charset="0"/>
              </a:rPr>
              <a:t>Gain a deeper understanding for your own personal strengths and weaknesses.</a:t>
            </a:r>
          </a:p>
          <a:p>
            <a:pPr>
              <a:buClr>
                <a:schemeClr val="tx1"/>
              </a:buClr>
              <a:buFont typeface="Wingdings" panose="05000000000000000000" pitchFamily="2" charset="2"/>
              <a:buChar char="§"/>
            </a:pPr>
            <a:r>
              <a:rPr lang="en-US" altLang="en-US" sz="5100" b="1" dirty="0">
                <a:solidFill>
                  <a:schemeClr val="tx1"/>
                </a:solidFill>
                <a:effectLst/>
                <a:latin typeface="Grotesque" panose="020B0504020202020204" pitchFamily="34" charset="0"/>
                <a:cs typeface="Calibri" panose="020F0502020204030204" pitchFamily="34" charset="0"/>
              </a:rPr>
              <a:t>Develop new skills, in part, in order to adapt to your new environment.</a:t>
            </a:r>
          </a:p>
          <a:p>
            <a:pPr>
              <a:buClr>
                <a:schemeClr val="tx1"/>
              </a:buClr>
              <a:buFont typeface="Wingdings" panose="05000000000000000000" pitchFamily="2" charset="2"/>
              <a:buChar char="§"/>
            </a:pPr>
            <a:r>
              <a:rPr lang="en-US" altLang="en-US" sz="5100" b="1" dirty="0">
                <a:solidFill>
                  <a:schemeClr val="tx1"/>
                </a:solidFill>
                <a:effectLst/>
                <a:latin typeface="Grotesque" panose="020B0504020202020204" pitchFamily="34" charset="0"/>
                <a:cs typeface="Calibri" panose="020F0502020204030204" pitchFamily="34" charset="0"/>
              </a:rPr>
              <a:t>Evaluate your life and the world from a different point of view.</a:t>
            </a:r>
          </a:p>
          <a:p>
            <a:pPr>
              <a:buClr>
                <a:schemeClr val="tx1"/>
              </a:buClr>
              <a:buFont typeface="Wingdings" panose="05000000000000000000" pitchFamily="2" charset="2"/>
              <a:buChar char="§"/>
            </a:pPr>
            <a:r>
              <a:rPr lang="en-US" altLang="en-US" sz="5100" b="1" dirty="0">
                <a:solidFill>
                  <a:schemeClr val="tx1"/>
                </a:solidFill>
                <a:effectLst/>
                <a:latin typeface="Grotesque" panose="020B0504020202020204" pitchFamily="34" charset="0"/>
                <a:cs typeface="Calibri" panose="020F0502020204030204" pitchFamily="34" charset="0"/>
              </a:rPr>
              <a:t>Examine your own culture from a new perspective.</a:t>
            </a:r>
          </a:p>
        </p:txBody>
      </p:sp>
    </p:spTree>
    <p:extLst>
      <p:ext uri="{BB962C8B-B14F-4D97-AF65-F5344CB8AC3E}">
        <p14:creationId xmlns:p14="http://schemas.microsoft.com/office/powerpoint/2010/main" val="197200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368108"/>
            <a:ext cx="8499059" cy="1143000"/>
          </a:xfrm>
        </p:spPr>
        <p:txBody>
          <a:bodyPr>
            <a:noAutofit/>
          </a:bodyPr>
          <a:lstStyle/>
          <a:p>
            <a:r>
              <a:rPr lang="en-US" b="1" dirty="0">
                <a:latin typeface="Modern Love Caps" pitchFamily="82" charset="0"/>
                <a:cs typeface="Calibri" panose="020F0502020204030204" pitchFamily="34" charset="0"/>
              </a:rPr>
              <a:t>Understanding Cultural Values</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158217" y="1172856"/>
            <a:ext cx="11504394" cy="5046103"/>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387375" lvl="2" indent="-457200" algn="ctr">
              <a:lnSpc>
                <a:spcPct val="90000"/>
              </a:lnSpc>
              <a:buClr>
                <a:srgbClr val="66FFCC"/>
              </a:buClr>
              <a:buSzTx/>
              <a:buFont typeface="Wingdings" panose="05000000000000000000" pitchFamily="2" charset="2"/>
              <a:buChar char="§"/>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3100" dirty="0">
                <a:solidFill>
                  <a:srgbClr val="179552"/>
                </a:solidFill>
                <a:effectLst/>
                <a:latin typeface="Grotesque" panose="020B0504020202020204" pitchFamily="34" charset="0"/>
                <a:cs typeface="Calibri" panose="020F0502020204030204" pitchFamily="34" charset="0"/>
              </a:rPr>
              <a:t>Pay Attention</a:t>
            </a:r>
          </a:p>
          <a:p>
            <a:pPr lvl="1">
              <a:buClr>
                <a:schemeClr val="tx1"/>
              </a:buClr>
              <a:buFont typeface="Wingdings" panose="05000000000000000000" pitchFamily="2" charset="2"/>
              <a:buChar char="§"/>
            </a:pPr>
            <a:r>
              <a:rPr lang="en-US" altLang="en-US" sz="2600" dirty="0">
                <a:solidFill>
                  <a:schemeClr val="tx1"/>
                </a:solidFill>
                <a:effectLst/>
                <a:latin typeface="Grotesque" panose="020B0504020202020204" pitchFamily="34" charset="0"/>
                <a:cs typeface="Calibri" panose="020F0502020204030204" pitchFamily="34" charset="0"/>
              </a:rPr>
              <a:t>Keep an open mind and pay close attention to your physical surroundings</a:t>
            </a:r>
          </a:p>
          <a:p>
            <a:pPr lvl="1">
              <a:buClr>
                <a:schemeClr val="tx1"/>
              </a:buClr>
              <a:buFont typeface="Wingdings" panose="05000000000000000000" pitchFamily="2" charset="2"/>
              <a:buChar char="§"/>
            </a:pPr>
            <a:r>
              <a:rPr lang="en-US" altLang="en-US" sz="2600" dirty="0">
                <a:solidFill>
                  <a:schemeClr val="tx1"/>
                </a:solidFill>
                <a:effectLst/>
                <a:latin typeface="Grotesque" panose="020B0504020202020204" pitchFamily="34" charset="0"/>
                <a:cs typeface="Calibri" panose="020F0502020204030204" pitchFamily="34" charset="0"/>
              </a:rPr>
              <a:t>Take in the sounds and smells of your new environment, be observant to nonverbal communication, and observe the cultural interactions taking place.</a:t>
            </a:r>
            <a:endParaRPr lang="en-US" altLang="en-US" sz="2600" dirty="0">
              <a:latin typeface="Grotesque" panose="020B0504020202020204" pitchFamily="34" charset="0"/>
              <a:cs typeface="Calibri" panose="020F0502020204030204" pitchFamily="34" charset="0"/>
            </a:endParaRPr>
          </a:p>
          <a:p>
            <a:pPr>
              <a:buClr>
                <a:schemeClr val="tx1"/>
              </a:buClr>
              <a:buFont typeface="Wingdings" panose="05000000000000000000" pitchFamily="2" charset="2"/>
              <a:buChar char="§"/>
            </a:pPr>
            <a:r>
              <a:rPr lang="en-US" altLang="en-US" sz="3100" dirty="0">
                <a:solidFill>
                  <a:srgbClr val="179552"/>
                </a:solidFill>
                <a:effectLst/>
                <a:latin typeface="Grotesque" panose="020B0504020202020204" pitchFamily="34" charset="0"/>
                <a:cs typeface="Calibri" panose="020F0502020204030204" pitchFamily="34" charset="0"/>
              </a:rPr>
              <a:t>Respectfully Engage</a:t>
            </a:r>
          </a:p>
          <a:p>
            <a:pPr lvl="1">
              <a:buClr>
                <a:schemeClr val="tx1"/>
              </a:buClr>
              <a:buFont typeface="Wingdings" panose="05000000000000000000" pitchFamily="2" charset="2"/>
              <a:buChar char="§"/>
            </a:pPr>
            <a:r>
              <a:rPr lang="en-US" altLang="en-US" sz="2600" dirty="0">
                <a:solidFill>
                  <a:schemeClr val="tx1"/>
                </a:solidFill>
                <a:effectLst/>
                <a:latin typeface="Grotesque" panose="020B0504020202020204" pitchFamily="34" charset="0"/>
                <a:cs typeface="Calibri" panose="020F0502020204030204" pitchFamily="34" charset="0"/>
              </a:rPr>
              <a:t>Talk with local people, get involved in cultural events, practice the language, and try the local food.</a:t>
            </a:r>
          </a:p>
          <a:p>
            <a:pPr lvl="1">
              <a:buClr>
                <a:schemeClr val="tx1"/>
              </a:buClr>
              <a:buFont typeface="Wingdings" panose="05000000000000000000" pitchFamily="2" charset="2"/>
              <a:buChar char="§"/>
            </a:pPr>
            <a:r>
              <a:rPr lang="en-US" altLang="en-US" sz="2600" dirty="0">
                <a:solidFill>
                  <a:schemeClr val="tx1"/>
                </a:solidFill>
                <a:effectLst/>
                <a:latin typeface="Grotesque" panose="020B0504020202020204" pitchFamily="34" charset="0"/>
                <a:cs typeface="Calibri" panose="020F0502020204030204" pitchFamily="34" charset="0"/>
              </a:rPr>
              <a:t>Avoid stereotyping.</a:t>
            </a:r>
            <a:endParaRPr lang="en-US" altLang="en-US" sz="2600" dirty="0">
              <a:latin typeface="Grotesque" panose="020B0504020202020204" pitchFamily="34" charset="0"/>
              <a:cs typeface="Calibri" panose="020F0502020204030204" pitchFamily="34" charset="0"/>
            </a:endParaRPr>
          </a:p>
          <a:p>
            <a:pPr>
              <a:buClr>
                <a:schemeClr val="tx1"/>
              </a:buClr>
              <a:buFont typeface="Wingdings" panose="05000000000000000000" pitchFamily="2" charset="2"/>
              <a:buChar char="§"/>
            </a:pPr>
            <a:r>
              <a:rPr lang="en-US" altLang="en-US" sz="3100" dirty="0">
                <a:solidFill>
                  <a:srgbClr val="179552"/>
                </a:solidFill>
                <a:effectLst/>
                <a:latin typeface="Grotesque" panose="020B0504020202020204" pitchFamily="34" charset="0"/>
                <a:cs typeface="Calibri" panose="020F0502020204030204" pitchFamily="34" charset="0"/>
              </a:rPr>
              <a:t>Reflect Continuously</a:t>
            </a:r>
          </a:p>
          <a:p>
            <a:pPr lvl="1">
              <a:buClr>
                <a:schemeClr val="tx1"/>
              </a:buClr>
              <a:buFont typeface="Wingdings" panose="05000000000000000000" pitchFamily="2" charset="2"/>
              <a:buChar char="§"/>
            </a:pPr>
            <a:r>
              <a:rPr lang="en-US" altLang="en-US" sz="2600" dirty="0">
                <a:solidFill>
                  <a:schemeClr val="tx1"/>
                </a:solidFill>
                <a:effectLst/>
                <a:latin typeface="Grotesque" panose="020B0504020202020204" pitchFamily="34" charset="0"/>
                <a:cs typeface="Calibri" panose="020F0502020204030204" pitchFamily="34" charset="0"/>
              </a:rPr>
              <a:t>Take time to process what you are observing by: journaling, talking with a friend, talking with a faculty member, and by looking for connections between what you are personally experiencing and what you are learning about in class.  </a:t>
            </a:r>
          </a:p>
        </p:txBody>
      </p:sp>
    </p:spTree>
    <p:extLst>
      <p:ext uri="{BB962C8B-B14F-4D97-AF65-F5344CB8AC3E}">
        <p14:creationId xmlns:p14="http://schemas.microsoft.com/office/powerpoint/2010/main" val="92314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845" y="2891648"/>
            <a:ext cx="8067332" cy="923330"/>
          </a:xfrm>
          <a:prstGeom prst="rect">
            <a:avLst/>
          </a:prstGeom>
        </p:spPr>
        <p:txBody>
          <a:bodyPr wrap="square">
            <a:spAutoFit/>
          </a:bodyPr>
          <a:lstStyle/>
          <a:p>
            <a:pPr lvl="0" algn="ctr">
              <a:defRPr/>
            </a:pPr>
            <a:r>
              <a:rPr lang="en-US" sz="5400" b="1" dirty="0">
                <a:latin typeface="Modern Love Caps" pitchFamily="82" charset="0"/>
                <a:cs typeface="Calibri" panose="020F0502020204030204" pitchFamily="34" charset="0"/>
              </a:rPr>
              <a:t>Culture Shock</a:t>
            </a:r>
            <a:endParaRPr kumimoji="0" lang="en-US" sz="5400" b="1" i="0" u="none" strike="noStrike" kern="0" cap="none" spc="0" normalizeH="0" baseline="0" noProof="0" dirty="0">
              <a:ln>
                <a:noFill/>
              </a:ln>
              <a:effectLst>
                <a:outerShdw blurRad="38100" dist="38100" dir="2700000" algn="tl">
                  <a:srgbClr val="000000"/>
                </a:outerShdw>
              </a:effectLst>
              <a:uLnTx/>
              <a:uFillTx/>
              <a:latin typeface="Modern Love Caps" pitchFamily="82" charset="0"/>
              <a:cs typeface="Calibri" panose="020F0502020204030204" pitchFamily="34" charset="0"/>
            </a:endParaRPr>
          </a:p>
        </p:txBody>
      </p:sp>
    </p:spTree>
    <p:extLst>
      <p:ext uri="{BB962C8B-B14F-4D97-AF65-F5344CB8AC3E}">
        <p14:creationId xmlns:p14="http://schemas.microsoft.com/office/powerpoint/2010/main" val="319401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79" y="369213"/>
            <a:ext cx="7306060" cy="1143000"/>
          </a:xfrm>
        </p:spPr>
        <p:txBody>
          <a:bodyPr>
            <a:noAutofit/>
          </a:bodyPr>
          <a:lstStyle/>
          <a:p>
            <a:r>
              <a:rPr lang="en-US" b="1" dirty="0">
                <a:latin typeface="Modern Love Caps" pitchFamily="82" charset="0"/>
                <a:cs typeface="Calibri" panose="020F0502020204030204" pitchFamily="34" charset="0"/>
              </a:rPr>
              <a:t>What is Culture Shock?</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853479" y="1489137"/>
            <a:ext cx="7306060" cy="475851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2800" i="1" dirty="0">
                <a:solidFill>
                  <a:schemeClr val="tx1"/>
                </a:solidFill>
                <a:latin typeface="Grotesque" panose="020B0504020202020204" pitchFamily="34" charset="0"/>
                <a:cs typeface="Calibri" panose="020F0502020204030204" pitchFamily="34" charset="0"/>
              </a:rPr>
              <a:t>“The alienation, confusions, surprise, etc. that may be experienced by someone encountering unfamiliar surroundings, a strange city or community, or a different culture or experiencing interpersonal interactions that involve behaviors and/or values that are different from those engrained in one’s one culture.” </a:t>
            </a:r>
            <a:r>
              <a:rPr lang="en-US" altLang="en-US" sz="2800" dirty="0">
                <a:solidFill>
                  <a:schemeClr val="tx1"/>
                </a:solidFill>
                <a:latin typeface="Grotesque" panose="020B0504020202020204" pitchFamily="34" charset="0"/>
                <a:cs typeface="Calibri" panose="020F0502020204030204" pitchFamily="34" charset="0"/>
              </a:rPr>
              <a:t>Webster’s 3rd College Dictionary  </a:t>
            </a:r>
          </a:p>
        </p:txBody>
      </p:sp>
      <p:pic>
        <p:nvPicPr>
          <p:cNvPr id="1026" name="Picture 2" descr="http://www.viraheinz.pitt.edu/sites/default/files/uploads/pictures/PreDeparture/Culture%20Sh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305" y="1814549"/>
            <a:ext cx="3228902" cy="3228902"/>
          </a:xfrm>
          <a:prstGeom prst="rect">
            <a:avLst/>
          </a:prstGeom>
          <a:noFill/>
          <a:ln>
            <a:solidFill>
              <a:schemeClr val="tx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77" y="369213"/>
            <a:ext cx="7306060" cy="1143000"/>
          </a:xfrm>
        </p:spPr>
        <p:txBody>
          <a:bodyPr>
            <a:noAutofit/>
          </a:bodyPr>
          <a:lstStyle/>
          <a:p>
            <a:r>
              <a:rPr lang="en-US" b="1" dirty="0">
                <a:latin typeface="Modern Love Caps" pitchFamily="82" charset="0"/>
                <a:cs typeface="Calibri" panose="020F0502020204030204" pitchFamily="34" charset="0"/>
              </a:rPr>
              <a:t>Stages of Culture Shock</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312865" y="1233059"/>
            <a:ext cx="11148158" cy="5052528"/>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94100" indent="-457200">
              <a:buClr>
                <a:schemeClr val="tx1"/>
              </a:buClr>
              <a:buFont typeface="+mj-lt"/>
              <a:buAutoNum type="arabicPeriod"/>
            </a:pPr>
            <a:r>
              <a:rPr lang="en-US" altLang="en-US" sz="2400" b="1" dirty="0">
                <a:solidFill>
                  <a:srgbClr val="179552"/>
                </a:solidFill>
                <a:effectLst/>
                <a:latin typeface="Grotesque" panose="020B0504020202020204" pitchFamily="34" charset="0"/>
                <a:cs typeface="Calibri" panose="020F0502020204030204" pitchFamily="34" charset="0"/>
              </a:rPr>
              <a:t>Pre-Departure:  </a:t>
            </a:r>
            <a:r>
              <a:rPr lang="en-US" altLang="en-US" sz="2400" dirty="0">
                <a:solidFill>
                  <a:schemeClr val="tx1"/>
                </a:solidFill>
                <a:effectLst/>
                <a:latin typeface="Grotesque" panose="020B0504020202020204" pitchFamily="34" charset="0"/>
                <a:cs typeface="Calibri" panose="020F0502020204030204" pitchFamily="34" charset="0"/>
              </a:rPr>
              <a:t>In the midst of packing and researching your host country, you feel a mixture of excitement and nervousness about your time abroad</a:t>
            </a:r>
          </a:p>
          <a:p>
            <a:pPr marL="494100" indent="-457200">
              <a:buClr>
                <a:schemeClr val="tx1"/>
              </a:buClr>
              <a:buFont typeface="+mj-lt"/>
              <a:buAutoNum type="arabicPeriod"/>
            </a:pPr>
            <a:r>
              <a:rPr lang="en-US" altLang="en-US" sz="2400" b="1" dirty="0">
                <a:solidFill>
                  <a:srgbClr val="179552"/>
                </a:solidFill>
                <a:effectLst/>
                <a:latin typeface="Grotesque" panose="020B0504020202020204" pitchFamily="34" charset="0"/>
                <a:cs typeface="Calibri" panose="020F0502020204030204" pitchFamily="34" charset="0"/>
              </a:rPr>
              <a:t>Honeymoon: </a:t>
            </a:r>
            <a:r>
              <a:rPr lang="en-US" altLang="en-US" sz="2400" dirty="0">
                <a:solidFill>
                  <a:schemeClr val="tx1"/>
                </a:solidFill>
                <a:effectLst/>
                <a:latin typeface="Grotesque" panose="020B0504020202020204" pitchFamily="34" charset="0"/>
                <a:cs typeface="Calibri" panose="020F0502020204030204" pitchFamily="34" charset="0"/>
              </a:rPr>
              <a:t>Upon arriving your host country, your excitement is through the roof! From taking photos to waiting for a bus, every moment seems like a thrilling adventure</a:t>
            </a:r>
          </a:p>
          <a:p>
            <a:pPr marL="494100" indent="-457200">
              <a:buClr>
                <a:schemeClr val="tx1"/>
              </a:buClr>
              <a:buFont typeface="+mj-lt"/>
              <a:buAutoNum type="arabicPeriod"/>
            </a:pPr>
            <a:r>
              <a:rPr lang="en-US" altLang="en-US" sz="2400" b="1" dirty="0">
                <a:solidFill>
                  <a:srgbClr val="179552"/>
                </a:solidFill>
                <a:effectLst/>
                <a:latin typeface="Grotesque" panose="020B0504020202020204" pitchFamily="34" charset="0"/>
                <a:cs typeface="Calibri" panose="020F0502020204030204" pitchFamily="34" charset="0"/>
              </a:rPr>
              <a:t>Conflict: </a:t>
            </a:r>
            <a:r>
              <a:rPr lang="en-US" altLang="en-US" sz="2400" dirty="0">
                <a:solidFill>
                  <a:schemeClr val="tx1"/>
                </a:solidFill>
                <a:effectLst/>
                <a:latin typeface="Grotesque" panose="020B0504020202020204" pitchFamily="34" charset="0"/>
                <a:cs typeface="Calibri" panose="020F0502020204030204" pitchFamily="34" charset="0"/>
              </a:rPr>
              <a:t>Several days or weeks into your international experience, you feel a sense of isolation and frustration with everyday tasks and differences between your home country and the host country</a:t>
            </a:r>
          </a:p>
          <a:p>
            <a:pPr marL="494100" indent="-457200">
              <a:buClr>
                <a:schemeClr val="tx1"/>
              </a:buClr>
              <a:buFont typeface="+mj-lt"/>
              <a:buAutoNum type="arabicPeriod"/>
            </a:pPr>
            <a:r>
              <a:rPr lang="en-US" altLang="en-US" sz="2400" b="1" dirty="0">
                <a:solidFill>
                  <a:srgbClr val="179552"/>
                </a:solidFill>
                <a:effectLst/>
                <a:latin typeface="Grotesque" panose="020B0504020202020204" pitchFamily="34" charset="0"/>
                <a:cs typeface="Calibri" panose="020F0502020204030204" pitchFamily="34" charset="0"/>
              </a:rPr>
              <a:t>Adjustment: </a:t>
            </a:r>
            <a:r>
              <a:rPr lang="en-US" altLang="en-US" sz="2400" dirty="0">
                <a:solidFill>
                  <a:schemeClr val="tx1"/>
                </a:solidFill>
                <a:effectLst/>
                <a:latin typeface="Grotesque" panose="020B0504020202020204" pitchFamily="34" charset="0"/>
                <a:cs typeface="Calibri" panose="020F0502020204030204" pitchFamily="34" charset="0"/>
              </a:rPr>
              <a:t>As your feelings of irritability subside, your host country begins to feel comfortable, and you become oriented to your new way of life</a:t>
            </a:r>
          </a:p>
          <a:p>
            <a:pPr marL="494100" indent="-457200">
              <a:buClr>
                <a:schemeClr val="tx1"/>
              </a:buClr>
              <a:buFont typeface="+mj-lt"/>
              <a:buAutoNum type="arabicPeriod"/>
            </a:pPr>
            <a:r>
              <a:rPr lang="en-US" altLang="en-US" sz="2400" b="1" dirty="0">
                <a:solidFill>
                  <a:srgbClr val="179552"/>
                </a:solidFill>
                <a:effectLst/>
                <a:latin typeface="Grotesque" panose="020B0504020202020204" pitchFamily="34" charset="0"/>
                <a:cs typeface="Calibri" panose="020F0502020204030204" pitchFamily="34" charset="0"/>
              </a:rPr>
              <a:t>Re-Entry: </a:t>
            </a:r>
            <a:r>
              <a:rPr lang="en-US" altLang="en-US" sz="2400" dirty="0">
                <a:solidFill>
                  <a:schemeClr val="tx1"/>
                </a:solidFill>
                <a:effectLst/>
                <a:latin typeface="Grotesque" panose="020B0504020202020204" pitchFamily="34" charset="0"/>
                <a:cs typeface="Calibri" panose="020F0502020204030204" pitchFamily="34" charset="0"/>
              </a:rPr>
              <a:t>Upon your return to the U.S., readjusting to home life may seem difficult. You find that not only have you changed but your surroundings have changed as well</a:t>
            </a:r>
          </a:p>
          <a:p>
            <a:pPr marL="494100" indent="-457200">
              <a:buClr>
                <a:srgbClr val="66FFCC"/>
              </a:buClr>
              <a:buFont typeface="+mj-lt"/>
              <a:buAutoNum type="arabicPeriod"/>
            </a:pPr>
            <a:endParaRPr lang="en-US"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68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55" y="506061"/>
            <a:ext cx="7306060" cy="1143000"/>
          </a:xfrm>
        </p:spPr>
        <p:txBody>
          <a:bodyPr>
            <a:noAutofit/>
          </a:bodyPr>
          <a:lstStyle/>
          <a:p>
            <a:r>
              <a:rPr lang="en-US" b="1" dirty="0">
                <a:latin typeface="Modern Love Caps" pitchFamily="82" charset="0"/>
                <a:cs typeface="Calibri" panose="020F0502020204030204" pitchFamily="34" charset="0"/>
              </a:rPr>
              <a:t>Culture Shock Coping Strategies</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577026" y="1315453"/>
            <a:ext cx="10739619" cy="5036486"/>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spcBef>
                <a:spcPts val="0"/>
              </a:spcBef>
              <a:spcAft>
                <a:spcPts val="0"/>
              </a:spcAft>
              <a:defRP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latin typeface="Grotesque" panose="020B0504020202020204" pitchFamily="34" charset="0"/>
                <a:cs typeface="Calibri" panose="020F0502020204030204" pitchFamily="34" charset="0"/>
              </a:rPr>
              <a:t> </a:t>
            </a:r>
            <a:r>
              <a:rPr lang="en-US" sz="2600" dirty="0">
                <a:solidFill>
                  <a:schemeClr val="tx1"/>
                </a:solidFill>
                <a:effectLst/>
                <a:latin typeface="Grotesque" panose="020B0504020202020204" pitchFamily="34" charset="0"/>
                <a:cs typeface="Calibri" panose="020F0502020204030204" pitchFamily="34" charset="0"/>
              </a:rPr>
              <a:t>Remember that what you are going through is normal and will eventually pass </a:t>
            </a:r>
          </a:p>
          <a:p>
            <a:pPr marL="857250" lvl="1"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Try not to dwell on small incidents and problems</a:t>
            </a:r>
          </a:p>
          <a:p>
            <a:pPr marL="742950" lvl="1" indent="-228600">
              <a:spcBef>
                <a:spcPts val="0"/>
              </a:spcBef>
              <a:spcAft>
                <a:spcPts val="0"/>
              </a:spcAft>
              <a:buClr>
                <a:schemeClr val="tx1"/>
              </a:buClr>
              <a:buFont typeface="Wingdings" panose="05000000000000000000" pitchFamily="2" charset="2"/>
              <a:buChar char="§"/>
              <a:defRPr/>
            </a:pPr>
            <a:endParaRPr lang="en-US" sz="2600" dirty="0">
              <a:solidFill>
                <a:schemeClr val="tx1"/>
              </a:solidFill>
              <a:effectLst/>
              <a:latin typeface="Grotesque" panose="020B050402020202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Reflect continuously</a:t>
            </a:r>
          </a:p>
          <a:p>
            <a:pPr marL="857250" lvl="1"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Keep a journal or blog</a:t>
            </a:r>
          </a:p>
          <a:p>
            <a:pPr marL="857250" lvl="1"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Talk with a friend or a person you can trust</a:t>
            </a:r>
          </a:p>
          <a:p>
            <a:pPr marL="742950" lvl="1" indent="-228600">
              <a:spcBef>
                <a:spcPts val="0"/>
              </a:spcBef>
              <a:spcAft>
                <a:spcPts val="0"/>
              </a:spcAft>
              <a:buClr>
                <a:schemeClr val="tx1"/>
              </a:buClr>
              <a:buFont typeface="Wingdings" panose="05000000000000000000" pitchFamily="2" charset="2"/>
              <a:buChar char="§"/>
              <a:defRPr/>
            </a:pPr>
            <a:endParaRPr lang="en-US" sz="2600" dirty="0">
              <a:solidFill>
                <a:schemeClr val="tx1"/>
              </a:solidFill>
              <a:effectLst/>
              <a:latin typeface="Grotesque" panose="020B050402020202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Take care of yourself by getting lots of sleep and exercising </a:t>
            </a:r>
          </a:p>
          <a:p>
            <a:pPr marL="400050" indent="-285750">
              <a:spcBef>
                <a:spcPts val="0"/>
              </a:spcBef>
              <a:spcAft>
                <a:spcPts val="0"/>
              </a:spcAft>
              <a:buClr>
                <a:schemeClr val="tx1"/>
              </a:buClr>
              <a:buFont typeface="Wingdings" panose="05000000000000000000" pitchFamily="2" charset="2"/>
              <a:buChar char="§"/>
              <a:defRPr/>
            </a:pPr>
            <a:endParaRPr lang="en-US" sz="2600" dirty="0">
              <a:solidFill>
                <a:schemeClr val="tx1"/>
              </a:solidFill>
              <a:effectLst/>
              <a:latin typeface="Grotesque" panose="020B050402020202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Use the resources your program provides you with</a:t>
            </a:r>
          </a:p>
          <a:p>
            <a:pPr marL="400050" indent="-285750">
              <a:spcBef>
                <a:spcPts val="0"/>
              </a:spcBef>
              <a:spcAft>
                <a:spcPts val="0"/>
              </a:spcAft>
              <a:buClr>
                <a:schemeClr val="tx1"/>
              </a:buClr>
              <a:buFont typeface="Wingdings" panose="05000000000000000000" pitchFamily="2" charset="2"/>
              <a:buChar char="§"/>
              <a:defRPr/>
            </a:pPr>
            <a:endParaRPr lang="en-US" sz="2600" dirty="0">
              <a:solidFill>
                <a:schemeClr val="tx1"/>
              </a:solidFill>
              <a:effectLst/>
              <a:latin typeface="Grotesque" panose="020B050402020202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Explore and try to become comfortable with your new surroundings</a:t>
            </a:r>
          </a:p>
          <a:p>
            <a:pPr marL="400050" indent="-285750">
              <a:spcBef>
                <a:spcPts val="0"/>
              </a:spcBef>
              <a:spcAft>
                <a:spcPts val="0"/>
              </a:spcAft>
              <a:buClr>
                <a:schemeClr val="tx1"/>
              </a:buClr>
              <a:buFont typeface="Wingdings" panose="05000000000000000000" pitchFamily="2" charset="2"/>
              <a:buChar char="§"/>
              <a:defRPr/>
            </a:pPr>
            <a:endParaRPr lang="en-US" sz="2600" dirty="0">
              <a:solidFill>
                <a:schemeClr val="tx1"/>
              </a:solidFill>
              <a:effectLst/>
              <a:latin typeface="Grotesque" panose="020B050402020202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Maintain a sense of humor</a:t>
            </a:r>
          </a:p>
          <a:p>
            <a:pPr marL="400050" indent="-285750">
              <a:spcBef>
                <a:spcPts val="0"/>
              </a:spcBef>
              <a:spcAft>
                <a:spcPts val="0"/>
              </a:spcAft>
              <a:buClr>
                <a:schemeClr val="tx1"/>
              </a:buClr>
              <a:buFont typeface="Wingdings" panose="05000000000000000000" pitchFamily="2" charset="2"/>
              <a:buChar char="§"/>
              <a:defRPr/>
            </a:pPr>
            <a:endParaRPr lang="en-US" sz="2600" dirty="0">
              <a:solidFill>
                <a:schemeClr val="tx1"/>
              </a:solidFill>
              <a:effectLst/>
              <a:latin typeface="Grotesque" panose="020B0504020202020204" pitchFamily="34" charset="0"/>
              <a:cs typeface="Calibri" panose="020F0502020204030204" pitchFamily="34" charset="0"/>
            </a:endParaRPr>
          </a:p>
          <a:p>
            <a:pPr marL="457200" indent="-342900">
              <a:spcBef>
                <a:spcPts val="0"/>
              </a:spcBef>
              <a:spcAft>
                <a:spcPts val="0"/>
              </a:spcAft>
              <a:buClr>
                <a:schemeClr val="tx1"/>
              </a:buClr>
              <a:buFont typeface="Wingdings" panose="05000000000000000000" pitchFamily="2" charset="2"/>
              <a:buChar char="§"/>
              <a:defRPr/>
            </a:pPr>
            <a:r>
              <a:rPr lang="en-US" sz="2600" dirty="0">
                <a:solidFill>
                  <a:schemeClr val="tx1"/>
                </a:solidFill>
                <a:effectLst/>
                <a:latin typeface="Grotesque" panose="020B0504020202020204" pitchFamily="34" charset="0"/>
                <a:cs typeface="Calibri" panose="020F0502020204030204" pitchFamily="34" charset="0"/>
              </a:rPr>
              <a:t> Make a plan to write an email or Skype your family/friends once a week</a:t>
            </a:r>
          </a:p>
          <a:p>
            <a:pPr marL="494100" indent="-457200">
              <a:buClr>
                <a:srgbClr val="66FFCC"/>
              </a:buClr>
              <a:buFont typeface="+mj-lt"/>
              <a:buAutoNum type="arabicPeriod"/>
            </a:pPr>
            <a:endParaRPr lang="en-US" alt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59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315" y="2528473"/>
            <a:ext cx="696937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uLnTx/>
                <a:uFillTx/>
                <a:latin typeface="Modern Love Caps" pitchFamily="82" charset="0"/>
                <a:cs typeface="Calibri" panose="020F0502020204030204" pitchFamily="34" charset="0"/>
              </a:rPr>
              <a:t>Cultural and Personal </a:t>
            </a:r>
          </a:p>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latin typeface="Modern Love Caps" pitchFamily="82" charset="0"/>
                <a:cs typeface="Calibri" panose="020F0502020204030204" pitchFamily="34" charset="0"/>
              </a:rPr>
              <a:t>Identity </a:t>
            </a:r>
            <a:endParaRPr kumimoji="0" lang="en-US" sz="4000" b="1" i="0" u="none" strike="noStrike" kern="0" cap="none" spc="0" normalizeH="0" baseline="0" noProof="0" dirty="0">
              <a:ln>
                <a:noFill/>
              </a:ln>
              <a:uLnTx/>
              <a:uFillTx/>
              <a:latin typeface="Modern Love Caps" pitchFamily="82" charset="0"/>
              <a:cs typeface="Calibri" panose="020F0502020204030204" pitchFamily="34" charset="0"/>
            </a:endParaRPr>
          </a:p>
        </p:txBody>
      </p:sp>
    </p:spTree>
    <p:extLst>
      <p:ext uri="{BB962C8B-B14F-4D97-AF65-F5344CB8AC3E}">
        <p14:creationId xmlns:p14="http://schemas.microsoft.com/office/powerpoint/2010/main" val="296806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95" y="417137"/>
            <a:ext cx="7306060" cy="1143000"/>
          </a:xfrm>
        </p:spPr>
        <p:txBody>
          <a:bodyPr>
            <a:noAutofit/>
          </a:bodyPr>
          <a:lstStyle/>
          <a:p>
            <a:r>
              <a:rPr lang="en-US" sz="6000" b="1" dirty="0">
                <a:solidFill>
                  <a:schemeClr val="tx1">
                    <a:lumMod val="75000"/>
                    <a:lumOff val="25000"/>
                  </a:schemeClr>
                </a:solidFill>
                <a:latin typeface="Modern Love Caps" pitchFamily="82" charset="0"/>
                <a:cs typeface="Calibri" panose="020F0502020204030204" pitchFamily="34" charset="0"/>
              </a:rPr>
              <a:t>Discussion</a:t>
            </a:r>
            <a:endParaRPr lang="en-US" sz="6000" b="1" dirty="0">
              <a:solidFill>
                <a:schemeClr val="tx1">
                  <a:lumMod val="75000"/>
                  <a:lumOff val="25000"/>
                </a:schemeClr>
              </a:solidFill>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420321" y="1210684"/>
            <a:ext cx="11148158" cy="5309201"/>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spcBef>
                <a:spcPts val="0"/>
              </a:spcBef>
              <a:spcAft>
                <a:spcPts val="0"/>
              </a:spcAft>
              <a:buNone/>
              <a:defRPr/>
            </a:pPr>
            <a:endParaRPr lang="en-US" dirty="0">
              <a:solidFill>
                <a:schemeClr val="accent4">
                  <a:lumMod val="10000"/>
                </a:schemeClr>
              </a:solidFill>
              <a:latin typeface="Calibri" panose="020F0502020204030204" pitchFamily="34" charset="0"/>
              <a:cs typeface="Calibri" panose="020F0502020204030204" pitchFamily="34" charset="0"/>
            </a:endParaRPr>
          </a:p>
          <a:p>
            <a:pPr marL="0" lvl="1" indent="0">
              <a:buClr>
                <a:schemeClr val="tx1"/>
              </a:buClr>
              <a:buNone/>
              <a:defRPr/>
            </a:pPr>
            <a:r>
              <a:rPr lang="en-US" sz="2800" b="1" dirty="0">
                <a:solidFill>
                  <a:srgbClr val="179552"/>
                </a:solidFill>
                <a:effectLst/>
                <a:latin typeface="Grotesque" panose="020B0504020202020204" pitchFamily="34" charset="0"/>
                <a:cs typeface="Calibri" panose="020F0502020204030204" pitchFamily="34" charset="0"/>
              </a:rPr>
              <a:t>Mentor:</a:t>
            </a:r>
          </a:p>
          <a:p>
            <a:pPr marL="457200" lvl="1" indent="-342900">
              <a:buClr>
                <a:schemeClr val="tx1"/>
              </a:buClr>
              <a:buFont typeface="Wingdings" panose="05000000000000000000" pitchFamily="2" charset="2"/>
              <a:buChar char="§"/>
              <a:defRPr/>
            </a:pPr>
            <a:r>
              <a:rPr lang="en-US" sz="2800" dirty="0">
                <a:solidFill>
                  <a:schemeClr val="tx1"/>
                </a:solidFill>
                <a:effectLst/>
                <a:latin typeface="Grotesque" panose="020B0504020202020204" pitchFamily="34" charset="0"/>
                <a:cs typeface="Calibri" panose="020F0502020204030204" pitchFamily="34" charset="0"/>
              </a:rPr>
              <a:t>What could you have done prior to leaving to better prepare yourself to deal with the new challenges of culture shock?</a:t>
            </a:r>
          </a:p>
          <a:p>
            <a:pPr marL="36900" indent="0">
              <a:buClr>
                <a:schemeClr val="tx1"/>
              </a:buClr>
              <a:buNone/>
              <a:defRPr/>
            </a:pPr>
            <a:r>
              <a:rPr lang="en-US" sz="2800" b="1" dirty="0">
                <a:solidFill>
                  <a:srgbClr val="179552"/>
                </a:solidFill>
                <a:effectLst/>
                <a:latin typeface="Grotesque" panose="020B0504020202020204" pitchFamily="34" charset="0"/>
                <a:cs typeface="Calibri" panose="020F0502020204030204" pitchFamily="34" charset="0"/>
              </a:rPr>
              <a:t>Mentee:</a:t>
            </a:r>
          </a:p>
          <a:p>
            <a:pPr marL="457200" lvl="1" indent="-342900">
              <a:buClr>
                <a:schemeClr val="tx1"/>
              </a:buClr>
              <a:buFont typeface="Wingdings" panose="05000000000000000000" pitchFamily="2" charset="2"/>
              <a:buChar char="§"/>
              <a:defRPr/>
            </a:pPr>
            <a:r>
              <a:rPr lang="en-US" sz="2800" dirty="0">
                <a:solidFill>
                  <a:schemeClr val="tx1"/>
                </a:solidFill>
                <a:effectLst/>
                <a:latin typeface="Grotesque" panose="020B0504020202020204" pitchFamily="34" charset="0"/>
                <a:cs typeface="Calibri" panose="020F0502020204030204" pitchFamily="34" charset="0"/>
              </a:rPr>
              <a:t>Think about who you are. Prior to going abroad, how will you prepare to deal with culture shock? What coping strategies will you employ abroad?</a:t>
            </a:r>
          </a:p>
          <a:p>
            <a:pPr marL="457200" lvl="1" indent="-342900">
              <a:buClr>
                <a:schemeClr val="tx1"/>
              </a:buClr>
              <a:buFont typeface="Wingdings" panose="05000000000000000000" pitchFamily="2" charset="2"/>
              <a:buChar char="§"/>
              <a:defRPr/>
            </a:pPr>
            <a:r>
              <a:rPr lang="en-US" sz="2800" dirty="0">
                <a:solidFill>
                  <a:schemeClr val="tx1"/>
                </a:solidFill>
                <a:effectLst/>
                <a:latin typeface="Grotesque" panose="020B0504020202020204" pitchFamily="34" charset="0"/>
                <a:cs typeface="Calibri" panose="020F0502020204030204" pitchFamily="34" charset="0"/>
              </a:rPr>
              <a:t>Talking with someone you trust can be a great way to cope with culture shock.  Can you identify a few people in your life that you can have open discussions with?</a:t>
            </a:r>
          </a:p>
          <a:p>
            <a:pPr marL="494100" indent="-457200">
              <a:buClr>
                <a:srgbClr val="66FFCC"/>
              </a:buClr>
              <a:buFont typeface="+mj-lt"/>
              <a:buAutoNum type="arabicPeriod"/>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55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74" y="409043"/>
            <a:ext cx="8159799" cy="1143000"/>
          </a:xfrm>
        </p:spPr>
        <p:txBody>
          <a:bodyPr>
            <a:noAutofit/>
          </a:bodyPr>
          <a:lstStyle/>
          <a:p>
            <a:r>
              <a:rPr lang="en-US" sz="5400" b="1" dirty="0">
                <a:latin typeface="Modern Love Caps" pitchFamily="82" charset="0"/>
                <a:cs typeface="Calibri" panose="020F0502020204030204" pitchFamily="34" charset="0"/>
              </a:rPr>
              <a:t>Additional Resources</a:t>
            </a:r>
            <a:endParaRPr lang="en-US" sz="5400"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740277" y="2491782"/>
            <a:ext cx="9884532" cy="1874436"/>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r>
              <a:rPr lang="en-US" sz="4000" b="1" dirty="0">
                <a:solidFill>
                  <a:schemeClr val="tx1"/>
                </a:solidFill>
                <a:effectLst/>
                <a:latin typeface="Calibri" panose="020F0502020204030204" pitchFamily="34" charset="0"/>
                <a:cs typeface="Calibri" panose="020F0502020204030204" pitchFamily="34" charset="0"/>
              </a:rPr>
              <a:t>Visit the Pre-Departure Page of the VIH Website for additional resources: </a:t>
            </a:r>
          </a:p>
          <a:p>
            <a:pPr marL="1146175" lvl="2" algn="ctr">
              <a:lnSpc>
                <a:spcPct val="90000"/>
              </a:lnSpc>
              <a:buClr>
                <a:srgbClr val="FF0000"/>
              </a:buClr>
              <a:buSzTx/>
              <a:buNone/>
            </a:pPr>
            <a:r>
              <a:rPr lang="en-US" sz="4000" dirty="0">
                <a:hlinkClick r:id="rId2"/>
              </a:rPr>
              <a:t>https://www.viraheinz.pitt.edu/resources-0</a:t>
            </a:r>
            <a:endParaRPr lang="en-US" sz="4000"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368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776" y="761803"/>
            <a:ext cx="9391591" cy="820594"/>
          </a:xfrm>
        </p:spPr>
        <p:txBody>
          <a:bodyPr>
            <a:noAutofit/>
          </a:bodyPr>
          <a:lstStyle/>
          <a:p>
            <a:pPr algn="l"/>
            <a:r>
              <a:rPr lang="en-US" b="1" dirty="0">
                <a:latin typeface="Modern Love Caps" pitchFamily="82" charset="0"/>
                <a:cs typeface="Calibri" panose="020F0502020204030204" pitchFamily="34" charset="0"/>
              </a:rPr>
              <a:t>Cultural and Personal Identity</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448586" y="1582397"/>
            <a:ext cx="10987862" cy="553686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848C94"/>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What is Culture? </a:t>
            </a:r>
          </a:p>
          <a:p>
            <a:pPr lvl="1">
              <a:spcBef>
                <a:spcPct val="0"/>
              </a:spcBef>
              <a:buClr>
                <a:srgbClr val="848C94"/>
              </a:buClr>
              <a:buFont typeface="Wingdings" panose="05000000000000000000" pitchFamily="2" charset="2"/>
              <a:buChar char="§"/>
            </a:pPr>
            <a:r>
              <a:rPr lang="en-US" altLang="en-US" sz="2400" dirty="0">
                <a:solidFill>
                  <a:schemeClr val="tx1"/>
                </a:solidFill>
                <a:effectLst/>
                <a:latin typeface="Grotesque" panose="020B0504020202020204" pitchFamily="34" charset="0"/>
                <a:cs typeface="Calibri" panose="020F0502020204030204" pitchFamily="34" charset="0"/>
              </a:rPr>
              <a:t>The total of the inherited ideas, beliefs, values, and knowledge, which constitute the shared bases of social action (World Dictionary, 2010). </a:t>
            </a:r>
          </a:p>
          <a:p>
            <a:pPr lvl="1">
              <a:spcBef>
                <a:spcPct val="0"/>
              </a:spcBef>
              <a:buClr>
                <a:srgbClr val="848C94"/>
              </a:buClr>
              <a:buFont typeface="Wingdings" panose="05000000000000000000" pitchFamily="2" charset="2"/>
              <a:buChar char="§"/>
            </a:pPr>
            <a:r>
              <a:rPr lang="en-US" altLang="en-US" sz="2400" dirty="0">
                <a:solidFill>
                  <a:schemeClr val="tx1"/>
                </a:solidFill>
                <a:effectLst/>
                <a:latin typeface="Grotesque" panose="020B0504020202020204" pitchFamily="34" charset="0"/>
                <a:cs typeface="Calibri" panose="020F0502020204030204" pitchFamily="34" charset="0"/>
              </a:rPr>
              <a:t>The behaviors, beliefs, and characteristics of a particular social, ethnic, or age group (Dictionary.com, 2011).</a:t>
            </a:r>
          </a:p>
          <a:p>
            <a:pPr lvl="1">
              <a:spcBef>
                <a:spcPct val="0"/>
              </a:spcBef>
              <a:buClr>
                <a:srgbClr val="848C94"/>
              </a:buClr>
              <a:buFont typeface="Wingdings" panose="05000000000000000000" pitchFamily="2" charset="2"/>
              <a:buChar char="§"/>
            </a:pPr>
            <a:r>
              <a:rPr lang="en-US" altLang="en-US" sz="2400" dirty="0">
                <a:solidFill>
                  <a:schemeClr val="tx1"/>
                </a:solidFill>
                <a:effectLst/>
                <a:latin typeface="Grotesque" panose="020B0504020202020204" pitchFamily="34" charset="0"/>
                <a:cs typeface="Calibri" panose="020F0502020204030204" pitchFamily="34" charset="0"/>
              </a:rPr>
              <a:t>The values, customs, and symbols associated with each society (DuBois &amp; Miley, 2005).</a:t>
            </a:r>
          </a:p>
          <a:p>
            <a:pPr lvl="1">
              <a:buClr>
                <a:srgbClr val="848C94"/>
              </a:buClr>
              <a:buFont typeface="Wingdings" panose="05000000000000000000" pitchFamily="2" charset="2"/>
              <a:buChar char="§"/>
            </a:pPr>
            <a:r>
              <a:rPr lang="en-US" sz="2400" dirty="0">
                <a:solidFill>
                  <a:schemeClr val="tx1"/>
                </a:solidFill>
                <a:latin typeface="Grotesque" panose="020B0504020202020204" pitchFamily="34" charset="0"/>
                <a:cs typeface="Calibri" panose="020F0502020204030204" pitchFamily="34" charset="0"/>
              </a:rPr>
              <a:t>Watch Video- </a:t>
            </a:r>
            <a:r>
              <a:rPr lang="en-US" sz="2400" dirty="0">
                <a:latin typeface="Grotesque" panose="020B0504020202020204" pitchFamily="34" charset="0"/>
                <a:cs typeface="Calibri" panose="020F0502020204030204" pitchFamily="34" charset="0"/>
                <a:hlinkClick r:id="rId3"/>
              </a:rPr>
              <a:t>How Culture Drives Behaviors</a:t>
            </a:r>
            <a:endParaRPr lang="en-US" sz="2400" dirty="0">
              <a:latin typeface="Grotesque" panose="020B0504020202020204" pitchFamily="34" charset="0"/>
              <a:cs typeface="Calibri" panose="020F0502020204030204" pitchFamily="34" charset="0"/>
            </a:endParaRPr>
          </a:p>
        </p:txBody>
      </p:sp>
    </p:spTree>
    <p:extLst>
      <p:ext uri="{BB962C8B-B14F-4D97-AF65-F5344CB8AC3E}">
        <p14:creationId xmlns:p14="http://schemas.microsoft.com/office/powerpoint/2010/main" val="48817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806" y="553204"/>
            <a:ext cx="8746591" cy="820594"/>
          </a:xfrm>
        </p:spPr>
        <p:txBody>
          <a:bodyPr>
            <a:noAutofit/>
          </a:bodyPr>
          <a:lstStyle/>
          <a:p>
            <a:pPr algn="l"/>
            <a:r>
              <a:rPr lang="en-US" sz="3600" b="1" dirty="0">
                <a:latin typeface="Modern Love Caps" pitchFamily="82" charset="0"/>
                <a:cs typeface="Calibri" panose="020F0502020204030204" pitchFamily="34" charset="0"/>
              </a:rPr>
              <a:t>Cultural Identity: 10 Cultural Clusters</a:t>
            </a:r>
            <a:endParaRPr lang="en-US" sz="3600"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977701" y="1926365"/>
            <a:ext cx="5328096" cy="3049396"/>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1100" b="1" dirty="0">
              <a:solidFill>
                <a:schemeClr val="bg1"/>
              </a:solidFill>
              <a:effectLst>
                <a:outerShdw blurRad="38100" dist="38100" dir="2700000" algn="tl">
                  <a:srgbClr val="000000">
                    <a:alpha val="43137"/>
                  </a:srgbClr>
                </a:outerShdw>
              </a:effectLst>
              <a:latin typeface="Garamond" pitchFamily="18" charset="0"/>
            </a:endParaRPr>
          </a:p>
        </p:txBody>
      </p:sp>
      <p:sp>
        <p:nvSpPr>
          <p:cNvPr id="10" name="TextBox 1"/>
          <p:cNvSpPr txBox="1">
            <a:spLocks noChangeArrowheads="1"/>
          </p:cNvSpPr>
          <p:nvPr/>
        </p:nvSpPr>
        <p:spPr bwMode="auto">
          <a:xfrm>
            <a:off x="984224" y="5260302"/>
            <a:ext cx="98223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Century Schoolbook" pitchFamily="18" charset="0"/>
                <a:cs typeface="Times New Roman" pitchFamily="18" charset="0"/>
              </a:defRPr>
            </a:lvl1pPr>
            <a:lvl2pPr marL="742950" indent="-285750">
              <a:spcBef>
                <a:spcPct val="20000"/>
              </a:spcBef>
              <a:buClr>
                <a:schemeClr val="tx1"/>
              </a:buClr>
              <a:buChar char="•"/>
              <a:defRPr sz="2000">
                <a:solidFill>
                  <a:schemeClr val="tx1"/>
                </a:solidFill>
                <a:latin typeface="Century Schoolbook" pitchFamily="18" charset="0"/>
                <a:cs typeface="Times New Roman" pitchFamily="18" charset="0"/>
              </a:defRPr>
            </a:lvl2pPr>
            <a:lvl3pPr marL="1143000" indent="-228600">
              <a:spcBef>
                <a:spcPct val="20000"/>
              </a:spcBef>
              <a:buClr>
                <a:schemeClr val="tx1"/>
              </a:buClr>
              <a:buChar char="•"/>
              <a:defRPr>
                <a:solidFill>
                  <a:schemeClr val="tx1"/>
                </a:solidFill>
                <a:latin typeface="Century Schoolbook" pitchFamily="18" charset="0"/>
                <a:cs typeface="Times New Roman" pitchFamily="18" charset="0"/>
              </a:defRPr>
            </a:lvl3pPr>
            <a:lvl4pPr marL="1600200" indent="-228600">
              <a:spcBef>
                <a:spcPct val="20000"/>
              </a:spcBef>
              <a:buClr>
                <a:schemeClr val="tx1"/>
              </a:buClr>
              <a:buChar char="•"/>
              <a:defRPr sz="1600">
                <a:solidFill>
                  <a:schemeClr val="tx1"/>
                </a:solidFill>
                <a:latin typeface="Century Schoolbook" pitchFamily="18" charset="0"/>
                <a:cs typeface="Times New Roman" pitchFamily="18" charset="0"/>
              </a:defRPr>
            </a:lvl4pPr>
            <a:lvl5pPr marL="2057400" indent="-228600">
              <a:spcBef>
                <a:spcPct val="20000"/>
              </a:spcBef>
              <a:buClr>
                <a:schemeClr val="tx1"/>
              </a:buClr>
              <a:buChar char="•"/>
              <a:defRPr sz="1600">
                <a:solidFill>
                  <a:schemeClr val="tx1"/>
                </a:solidFill>
                <a:latin typeface="Century Schoolbook" pitchFamily="18" charset="0"/>
                <a:cs typeface="Times New Roman" pitchFamily="18" charset="0"/>
              </a:defRPr>
            </a:lvl5pPr>
            <a:lvl6pPr marL="25146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6pPr>
            <a:lvl7pPr marL="29718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7pPr>
            <a:lvl8pPr marL="34290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8pPr>
            <a:lvl9pPr marL="3886200" indent="-228600" eaLnBrk="0" fontAlgn="base" hangingPunct="0">
              <a:spcBef>
                <a:spcPct val="20000"/>
              </a:spcBef>
              <a:spcAft>
                <a:spcPct val="0"/>
              </a:spcAft>
              <a:buClr>
                <a:schemeClr val="tx1"/>
              </a:buClr>
              <a:buChar char="•"/>
              <a:defRPr sz="1600">
                <a:solidFill>
                  <a:schemeClr val="tx1"/>
                </a:solidFill>
                <a:latin typeface="Century Schoolbook" pitchFamily="18" charset="0"/>
                <a:cs typeface="Times New Roman" pitchFamily="18" charset="0"/>
              </a:defRPr>
            </a:lvl9pPr>
          </a:lstStyle>
          <a:p>
            <a:pPr eaLnBrk="1" hangingPunct="1">
              <a:spcBef>
                <a:spcPct val="0"/>
              </a:spcBef>
              <a:buClrTx/>
              <a:buFontTx/>
              <a:buNone/>
            </a:pPr>
            <a:r>
              <a:rPr lang="en-US" altLang="en-US" sz="2800" dirty="0">
                <a:latin typeface="Grotesque" panose="020B0504020202020204" pitchFamily="34" charset="0"/>
                <a:cs typeface="Calibri" panose="020F0502020204030204" pitchFamily="34" charset="0"/>
              </a:rPr>
              <a:t>In which cultural cluster will you study this summer?  What do you know about the traits of this culture? </a:t>
            </a:r>
          </a:p>
        </p:txBody>
      </p:sp>
      <p:sp>
        <p:nvSpPr>
          <p:cNvPr id="11" name="Rectangle 3"/>
          <p:cNvSpPr txBox="1">
            <a:spLocks/>
          </p:cNvSpPr>
          <p:nvPr/>
        </p:nvSpPr>
        <p:spPr>
          <a:xfrm>
            <a:off x="771825" y="1090720"/>
            <a:ext cx="9080552" cy="1784618"/>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2600" dirty="0">
                <a:solidFill>
                  <a:schemeClr val="tx1"/>
                </a:solidFill>
                <a:effectLst/>
                <a:latin typeface="Grotesque" panose="020B0504020202020204" pitchFamily="34" charset="0"/>
                <a:cs typeface="Calibri" panose="020F0502020204030204" pitchFamily="34" charset="0"/>
              </a:rPr>
              <a:t>These 10 Cultural Clusters are delineated by: language, religion, tradition, foods, clothing, recreation, education, and values</a:t>
            </a:r>
            <a:endParaRPr lang="en-US" altLang="en-US" sz="2400" dirty="0">
              <a:solidFill>
                <a:schemeClr val="tx1"/>
              </a:solidFill>
              <a:effectLst/>
              <a:latin typeface="Grotesque" panose="020B0504020202020204" pitchFamily="34" charset="0"/>
              <a:cs typeface="Calibri" panose="020F0502020204030204" pitchFamily="34" charset="0"/>
            </a:endParaRPr>
          </a:p>
        </p:txBody>
      </p:sp>
      <p:sp>
        <p:nvSpPr>
          <p:cNvPr id="3" name="Rectangle 2"/>
          <p:cNvSpPr/>
          <p:nvPr/>
        </p:nvSpPr>
        <p:spPr>
          <a:xfrm>
            <a:off x="1715672" y="3159879"/>
            <a:ext cx="3852153" cy="1938992"/>
          </a:xfrm>
          <a:prstGeom prst="rect">
            <a:avLst/>
          </a:prstGeom>
        </p:spPr>
        <p:txBody>
          <a:bodyPr wrap="square">
            <a:spAutoFit/>
          </a:bodyPr>
          <a:lstStyle/>
          <a:p>
            <a:pPr>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Anglo</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Latin Europe </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Germanic Europe</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Nordic Europe</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Eastern Europe</a:t>
            </a:r>
          </a:p>
        </p:txBody>
      </p:sp>
      <p:sp>
        <p:nvSpPr>
          <p:cNvPr id="4" name="Rectangle 3"/>
          <p:cNvSpPr/>
          <p:nvPr/>
        </p:nvSpPr>
        <p:spPr>
          <a:xfrm>
            <a:off x="5771017" y="3147580"/>
            <a:ext cx="4081360" cy="1938992"/>
          </a:xfrm>
          <a:prstGeom prst="rect">
            <a:avLst/>
          </a:prstGeom>
        </p:spPr>
        <p:txBody>
          <a:bodyPr wrap="square">
            <a:spAutoFit/>
          </a:bodyPr>
          <a:lstStyle/>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Confucian Asia</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Southern Asia</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Middle East</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Sub-Saharan Africa</a:t>
            </a:r>
          </a:p>
          <a:p>
            <a:pPr lvl="1">
              <a:buClr>
                <a:schemeClr val="tx1"/>
              </a:buClr>
              <a:buFont typeface="Wingdings" panose="05000000000000000000" pitchFamily="2" charset="2"/>
              <a:buChar char="§"/>
            </a:pPr>
            <a:r>
              <a:rPr lang="en-US" altLang="en-US" sz="2400" dirty="0">
                <a:latin typeface="Grotesque" panose="020B0504020202020204" pitchFamily="34" charset="0"/>
                <a:cs typeface="Calibri" panose="020F0502020204030204" pitchFamily="34" charset="0"/>
              </a:rPr>
              <a:t>Latin America</a:t>
            </a:r>
          </a:p>
        </p:txBody>
      </p:sp>
    </p:spTree>
    <p:extLst>
      <p:ext uri="{BB962C8B-B14F-4D97-AF65-F5344CB8AC3E}">
        <p14:creationId xmlns:p14="http://schemas.microsoft.com/office/powerpoint/2010/main" val="265676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013" y="600732"/>
            <a:ext cx="6222814" cy="820594"/>
          </a:xfrm>
        </p:spPr>
        <p:txBody>
          <a:bodyPr>
            <a:noAutofit/>
          </a:bodyPr>
          <a:lstStyle/>
          <a:p>
            <a:pPr algn="l"/>
            <a:r>
              <a:rPr lang="en-US" b="1" dirty="0">
                <a:solidFill>
                  <a:schemeClr val="tx1">
                    <a:lumMod val="75000"/>
                    <a:lumOff val="25000"/>
                  </a:schemeClr>
                </a:solidFill>
                <a:latin typeface="Modern Love Caps" pitchFamily="82" charset="0"/>
                <a:cs typeface="Calibri" panose="020F0502020204030204" pitchFamily="34" charset="0"/>
              </a:rPr>
              <a:t>Personal Identity</a:t>
            </a:r>
            <a:endParaRPr lang="en-US" b="1" dirty="0">
              <a:solidFill>
                <a:schemeClr val="tx1">
                  <a:lumMod val="75000"/>
                  <a:lumOff val="25000"/>
                </a:schemeClr>
              </a:solidFill>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26" name="Rounded Rectangle 25"/>
          <p:cNvSpPr/>
          <p:nvPr/>
        </p:nvSpPr>
        <p:spPr>
          <a:xfrm>
            <a:off x="4494423" y="2732290"/>
            <a:ext cx="2060154" cy="936434"/>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 am…</a:t>
            </a:r>
          </a:p>
        </p:txBody>
      </p:sp>
      <p:cxnSp>
        <p:nvCxnSpPr>
          <p:cNvPr id="28" name="Straight Connector 27"/>
          <p:cNvCxnSpPr>
            <a:cxnSpLocks/>
            <a:stCxn id="26" idx="0"/>
          </p:cNvCxnSpPr>
          <p:nvPr/>
        </p:nvCxnSpPr>
        <p:spPr>
          <a:xfrm flipH="1" flipV="1">
            <a:off x="5524041" y="2394091"/>
            <a:ext cx="459" cy="338199"/>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26" idx="3"/>
            <a:endCxn id="49" idx="1"/>
          </p:cNvCxnSpPr>
          <p:nvPr/>
        </p:nvCxnSpPr>
        <p:spPr>
          <a:xfrm flipV="1">
            <a:off x="6554577" y="3017550"/>
            <a:ext cx="675658" cy="182957"/>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26" idx="1"/>
            <a:endCxn id="40" idx="3"/>
          </p:cNvCxnSpPr>
          <p:nvPr/>
        </p:nvCxnSpPr>
        <p:spPr>
          <a:xfrm flipH="1" flipV="1">
            <a:off x="3884417" y="3014522"/>
            <a:ext cx="610006" cy="185985"/>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32173" y="3612971"/>
            <a:ext cx="492088" cy="460872"/>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524041" y="3668724"/>
            <a:ext cx="0" cy="616944"/>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491255" y="3612971"/>
            <a:ext cx="387104" cy="460872"/>
          </a:xfrm>
          <a:prstGeom prst="line">
            <a:avLst/>
          </a:prstGeom>
          <a:ln w="28575">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374461" y="2562674"/>
            <a:ext cx="1509956" cy="903696"/>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2BE94"/>
                </a:solidFill>
              </a:ln>
              <a:solidFill>
                <a:srgbClr val="72BE94"/>
              </a:solidFill>
            </a:endParaRPr>
          </a:p>
        </p:txBody>
      </p:sp>
      <p:sp>
        <p:nvSpPr>
          <p:cNvPr id="46" name="Rounded Rectangle 45"/>
          <p:cNvSpPr/>
          <p:nvPr/>
        </p:nvSpPr>
        <p:spPr>
          <a:xfrm>
            <a:off x="4769063" y="4237272"/>
            <a:ext cx="1509956" cy="903696"/>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7" name="Rounded Rectangle 46"/>
          <p:cNvSpPr/>
          <p:nvPr/>
        </p:nvSpPr>
        <p:spPr>
          <a:xfrm>
            <a:off x="2835119" y="4026728"/>
            <a:ext cx="1509956" cy="903696"/>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8" name="Rounded Rectangle 47"/>
          <p:cNvSpPr/>
          <p:nvPr/>
        </p:nvSpPr>
        <p:spPr>
          <a:xfrm>
            <a:off x="4764855" y="1521539"/>
            <a:ext cx="1509956" cy="903696"/>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9" name="Rounded Rectangle 48"/>
          <p:cNvSpPr/>
          <p:nvPr/>
        </p:nvSpPr>
        <p:spPr>
          <a:xfrm>
            <a:off x="7230235" y="2565702"/>
            <a:ext cx="1509956" cy="903696"/>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50" name="Rounded Rectangle 49"/>
          <p:cNvSpPr/>
          <p:nvPr/>
        </p:nvSpPr>
        <p:spPr>
          <a:xfrm>
            <a:off x="6878359" y="4026728"/>
            <a:ext cx="1509956" cy="903696"/>
          </a:xfrm>
          <a:prstGeom prst="roundRect">
            <a:avLst/>
          </a:prstGeom>
          <a:solidFill>
            <a:srgbClr val="72BE94"/>
          </a:solidFill>
          <a:ln>
            <a:solidFill>
              <a:srgbClr val="72B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4" name="TextBox 3"/>
          <p:cNvSpPr txBox="1"/>
          <p:nvPr/>
        </p:nvSpPr>
        <p:spPr>
          <a:xfrm rot="20170507">
            <a:off x="2254924" y="1931454"/>
            <a:ext cx="947451" cy="369332"/>
          </a:xfrm>
          <a:prstGeom prst="rect">
            <a:avLst/>
          </a:prstGeom>
          <a:noFill/>
        </p:spPr>
        <p:txBody>
          <a:bodyPr wrap="square" rtlCol="0">
            <a:spAutoFit/>
          </a:bodyPr>
          <a:lstStyle/>
          <a:p>
            <a:r>
              <a:rPr lang="en-US" dirty="0">
                <a:solidFill>
                  <a:srgbClr val="FFFF00"/>
                </a:solidFill>
              </a:rPr>
              <a:t>Female</a:t>
            </a:r>
          </a:p>
        </p:txBody>
      </p:sp>
      <p:sp>
        <p:nvSpPr>
          <p:cNvPr id="23" name="TextBox 22"/>
          <p:cNvSpPr txBox="1"/>
          <p:nvPr/>
        </p:nvSpPr>
        <p:spPr>
          <a:xfrm rot="20780711">
            <a:off x="414126" y="2270247"/>
            <a:ext cx="1131007" cy="369332"/>
          </a:xfrm>
          <a:prstGeom prst="rect">
            <a:avLst/>
          </a:prstGeom>
          <a:noFill/>
        </p:spPr>
        <p:txBody>
          <a:bodyPr wrap="square" rtlCol="0">
            <a:spAutoFit/>
          </a:bodyPr>
          <a:lstStyle/>
          <a:p>
            <a:r>
              <a:rPr lang="en-US" dirty="0">
                <a:solidFill>
                  <a:srgbClr val="00B0F0"/>
                </a:solidFill>
              </a:rPr>
              <a:t>Scientist</a:t>
            </a:r>
          </a:p>
        </p:txBody>
      </p:sp>
      <p:sp>
        <p:nvSpPr>
          <p:cNvPr id="24" name="TextBox 23"/>
          <p:cNvSpPr txBox="1"/>
          <p:nvPr/>
        </p:nvSpPr>
        <p:spPr>
          <a:xfrm>
            <a:off x="1207596" y="1772634"/>
            <a:ext cx="1131007" cy="369332"/>
          </a:xfrm>
          <a:prstGeom prst="rect">
            <a:avLst/>
          </a:prstGeom>
          <a:noFill/>
        </p:spPr>
        <p:txBody>
          <a:bodyPr wrap="square" rtlCol="0">
            <a:spAutoFit/>
          </a:bodyPr>
          <a:lstStyle/>
          <a:p>
            <a:r>
              <a:rPr lang="en-US" dirty="0">
                <a:solidFill>
                  <a:srgbClr val="66FFCC"/>
                </a:solidFill>
              </a:rPr>
              <a:t>Hispanic</a:t>
            </a:r>
          </a:p>
        </p:txBody>
      </p:sp>
      <p:sp>
        <p:nvSpPr>
          <p:cNvPr id="25" name="TextBox 24"/>
          <p:cNvSpPr txBox="1"/>
          <p:nvPr/>
        </p:nvSpPr>
        <p:spPr>
          <a:xfrm>
            <a:off x="1035586" y="2789220"/>
            <a:ext cx="1131007" cy="369332"/>
          </a:xfrm>
          <a:prstGeom prst="rect">
            <a:avLst/>
          </a:prstGeom>
          <a:noFill/>
        </p:spPr>
        <p:txBody>
          <a:bodyPr wrap="square" rtlCol="0">
            <a:spAutoFit/>
          </a:bodyPr>
          <a:lstStyle/>
          <a:p>
            <a:pPr algn="ctr"/>
            <a:r>
              <a:rPr lang="en-US" dirty="0">
                <a:solidFill>
                  <a:srgbClr val="FF3399"/>
                </a:solidFill>
              </a:rPr>
              <a:t>Sister</a:t>
            </a:r>
          </a:p>
        </p:txBody>
      </p:sp>
      <p:sp>
        <p:nvSpPr>
          <p:cNvPr id="27" name="TextBox 26"/>
          <p:cNvSpPr txBox="1"/>
          <p:nvPr/>
        </p:nvSpPr>
        <p:spPr>
          <a:xfrm rot="1321773">
            <a:off x="384921" y="3286832"/>
            <a:ext cx="1131007" cy="369332"/>
          </a:xfrm>
          <a:prstGeom prst="rect">
            <a:avLst/>
          </a:prstGeom>
          <a:noFill/>
        </p:spPr>
        <p:txBody>
          <a:bodyPr wrap="square" rtlCol="0">
            <a:spAutoFit/>
          </a:bodyPr>
          <a:lstStyle/>
          <a:p>
            <a:r>
              <a:rPr lang="en-US" dirty="0">
                <a:solidFill>
                  <a:srgbClr val="FF7C80"/>
                </a:solidFill>
              </a:rPr>
              <a:t>Agnostic</a:t>
            </a:r>
          </a:p>
        </p:txBody>
      </p:sp>
      <p:sp>
        <p:nvSpPr>
          <p:cNvPr id="34" name="TextBox 33"/>
          <p:cNvSpPr txBox="1"/>
          <p:nvPr/>
        </p:nvSpPr>
        <p:spPr>
          <a:xfrm>
            <a:off x="978034" y="3867768"/>
            <a:ext cx="1131007" cy="369332"/>
          </a:xfrm>
          <a:prstGeom prst="rect">
            <a:avLst/>
          </a:prstGeom>
          <a:noFill/>
        </p:spPr>
        <p:txBody>
          <a:bodyPr wrap="square" rtlCol="0">
            <a:spAutoFit/>
          </a:bodyPr>
          <a:lstStyle/>
          <a:p>
            <a:r>
              <a:rPr lang="en-US" dirty="0">
                <a:solidFill>
                  <a:srgbClr val="33CCCC"/>
                </a:solidFill>
              </a:rPr>
              <a:t>Bisexual</a:t>
            </a:r>
          </a:p>
        </p:txBody>
      </p:sp>
      <p:sp>
        <p:nvSpPr>
          <p:cNvPr id="35" name="TextBox 34"/>
          <p:cNvSpPr txBox="1"/>
          <p:nvPr/>
        </p:nvSpPr>
        <p:spPr>
          <a:xfrm rot="20592269">
            <a:off x="180334" y="4480016"/>
            <a:ext cx="1131007" cy="369332"/>
          </a:xfrm>
          <a:prstGeom prst="rect">
            <a:avLst/>
          </a:prstGeom>
          <a:noFill/>
        </p:spPr>
        <p:txBody>
          <a:bodyPr wrap="square" rtlCol="0">
            <a:spAutoFit/>
          </a:bodyPr>
          <a:lstStyle/>
          <a:p>
            <a:r>
              <a:rPr lang="en-US" dirty="0">
                <a:solidFill>
                  <a:srgbClr val="0099FF"/>
                </a:solidFill>
              </a:rPr>
              <a:t>Catholic</a:t>
            </a:r>
          </a:p>
        </p:txBody>
      </p:sp>
      <p:sp>
        <p:nvSpPr>
          <p:cNvPr id="36" name="TextBox 35"/>
          <p:cNvSpPr txBox="1"/>
          <p:nvPr/>
        </p:nvSpPr>
        <p:spPr>
          <a:xfrm rot="961139">
            <a:off x="7380141" y="1913756"/>
            <a:ext cx="1433735" cy="369332"/>
          </a:xfrm>
          <a:prstGeom prst="rect">
            <a:avLst/>
          </a:prstGeom>
          <a:noFill/>
        </p:spPr>
        <p:txBody>
          <a:bodyPr wrap="square" rtlCol="0">
            <a:spAutoFit/>
          </a:bodyPr>
          <a:lstStyle/>
          <a:p>
            <a:r>
              <a:rPr lang="en-US" dirty="0">
                <a:solidFill>
                  <a:srgbClr val="9966FF"/>
                </a:solidFill>
              </a:rPr>
              <a:t>Transgender</a:t>
            </a:r>
          </a:p>
        </p:txBody>
      </p:sp>
      <p:sp>
        <p:nvSpPr>
          <p:cNvPr id="37" name="TextBox 36"/>
          <p:cNvSpPr txBox="1"/>
          <p:nvPr/>
        </p:nvSpPr>
        <p:spPr>
          <a:xfrm>
            <a:off x="8745817" y="1916343"/>
            <a:ext cx="1365267" cy="646331"/>
          </a:xfrm>
          <a:prstGeom prst="rect">
            <a:avLst/>
          </a:prstGeom>
          <a:noFill/>
        </p:spPr>
        <p:txBody>
          <a:bodyPr wrap="square" rtlCol="0">
            <a:spAutoFit/>
          </a:bodyPr>
          <a:lstStyle/>
          <a:p>
            <a:pPr algn="ctr"/>
            <a:r>
              <a:rPr lang="en-US" dirty="0">
                <a:solidFill>
                  <a:srgbClr val="FF3399"/>
                </a:solidFill>
              </a:rPr>
              <a:t>African American</a:t>
            </a:r>
          </a:p>
        </p:txBody>
      </p:sp>
      <p:sp>
        <p:nvSpPr>
          <p:cNvPr id="38" name="TextBox 37"/>
          <p:cNvSpPr txBox="1"/>
          <p:nvPr/>
        </p:nvSpPr>
        <p:spPr>
          <a:xfrm rot="20508574">
            <a:off x="10111084" y="2692675"/>
            <a:ext cx="1365267" cy="369332"/>
          </a:xfrm>
          <a:prstGeom prst="rect">
            <a:avLst/>
          </a:prstGeom>
          <a:noFill/>
        </p:spPr>
        <p:txBody>
          <a:bodyPr wrap="square" rtlCol="0">
            <a:spAutoFit/>
          </a:bodyPr>
          <a:lstStyle/>
          <a:p>
            <a:pPr algn="ctr"/>
            <a:r>
              <a:rPr lang="en-US" dirty="0">
                <a:solidFill>
                  <a:srgbClr val="99CCFF"/>
                </a:solidFill>
              </a:rPr>
              <a:t>Muslim</a:t>
            </a:r>
          </a:p>
        </p:txBody>
      </p:sp>
      <p:sp>
        <p:nvSpPr>
          <p:cNvPr id="39" name="TextBox 38"/>
          <p:cNvSpPr txBox="1"/>
          <p:nvPr/>
        </p:nvSpPr>
        <p:spPr>
          <a:xfrm>
            <a:off x="8986842" y="3216041"/>
            <a:ext cx="1131007" cy="369332"/>
          </a:xfrm>
          <a:prstGeom prst="rect">
            <a:avLst/>
          </a:prstGeom>
          <a:noFill/>
        </p:spPr>
        <p:txBody>
          <a:bodyPr wrap="square" rtlCol="0">
            <a:spAutoFit/>
          </a:bodyPr>
          <a:lstStyle/>
          <a:p>
            <a:r>
              <a:rPr lang="en-US" dirty="0">
                <a:solidFill>
                  <a:srgbClr val="33CCCC"/>
                </a:solidFill>
              </a:rPr>
              <a:t>Lesbian</a:t>
            </a:r>
          </a:p>
        </p:txBody>
      </p:sp>
      <p:sp>
        <p:nvSpPr>
          <p:cNvPr id="41" name="TextBox 40"/>
          <p:cNvSpPr txBox="1"/>
          <p:nvPr/>
        </p:nvSpPr>
        <p:spPr>
          <a:xfrm rot="1629381">
            <a:off x="1203203" y="4956301"/>
            <a:ext cx="1131007" cy="369332"/>
          </a:xfrm>
          <a:prstGeom prst="rect">
            <a:avLst/>
          </a:prstGeom>
          <a:noFill/>
        </p:spPr>
        <p:txBody>
          <a:bodyPr wrap="square" rtlCol="0">
            <a:spAutoFit/>
          </a:bodyPr>
          <a:lstStyle/>
          <a:p>
            <a:r>
              <a:rPr lang="en-US" dirty="0">
                <a:solidFill>
                  <a:srgbClr val="CC66FF"/>
                </a:solidFill>
              </a:rPr>
              <a:t>Deaf</a:t>
            </a:r>
          </a:p>
        </p:txBody>
      </p:sp>
      <p:sp>
        <p:nvSpPr>
          <p:cNvPr id="11" name="TextBox 10"/>
          <p:cNvSpPr txBox="1"/>
          <p:nvPr/>
        </p:nvSpPr>
        <p:spPr>
          <a:xfrm>
            <a:off x="1" y="5281732"/>
            <a:ext cx="11010744" cy="1615827"/>
          </a:xfrm>
          <a:prstGeom prst="rect">
            <a:avLst/>
          </a:prstGeom>
          <a:noFill/>
        </p:spPr>
        <p:txBody>
          <a:bodyPr wrap="square" rtlCol="0">
            <a:spAutoFit/>
          </a:bodyPr>
          <a:lstStyle/>
          <a:p>
            <a:pPr marL="930175" lvl="2" indent="0">
              <a:lnSpc>
                <a:spcPct val="90000"/>
              </a:lnSpc>
              <a:buClr>
                <a:srgbClr val="66FFCC"/>
              </a:buClr>
              <a:buSzTx/>
              <a:buNone/>
            </a:pPr>
            <a:endParaRPr lang="en-US" dirty="0">
              <a:latin typeface="Times New Roman" pitchFamily="18" charset="0"/>
            </a:endParaRPr>
          </a:p>
          <a:p>
            <a:pPr marL="930175" lvl="2" algn="ctr">
              <a:lnSpc>
                <a:spcPct val="90000"/>
              </a:lnSpc>
              <a:buClr>
                <a:srgbClr val="66FFCC"/>
              </a:buClr>
              <a:buSzTx/>
            </a:pPr>
            <a:r>
              <a:rPr lang="en-US" sz="2400" dirty="0">
                <a:latin typeface="Grotesque" panose="020B0504020202020204" pitchFamily="34" charset="0"/>
                <a:cs typeface="Times New Roman" panose="02020603050405020304" pitchFamily="18" charset="0"/>
              </a:rPr>
              <a:t>Personal Identity describes you or is a significant part of who you are or how you identify yourself to others. What are some attributes that define your personal identity? </a:t>
            </a:r>
            <a:endParaRPr lang="en-US" sz="2400" b="1" dirty="0">
              <a:solidFill>
                <a:schemeClr val="bg1"/>
              </a:solidFill>
              <a:effectLst>
                <a:outerShdw blurRad="38100" dist="38100" dir="2700000" algn="tl">
                  <a:srgbClr val="000000">
                    <a:alpha val="43137"/>
                  </a:srgbClr>
                </a:outerShdw>
              </a:effectLst>
              <a:latin typeface="Grotesque" panose="020B0504020202020204" pitchFamily="34" charset="0"/>
              <a:cs typeface="Times New Roman" panose="02020603050405020304" pitchFamily="18" charset="0"/>
            </a:endParaRPr>
          </a:p>
          <a:p>
            <a:endParaRPr lang="en-US" dirty="0"/>
          </a:p>
        </p:txBody>
      </p:sp>
      <p:sp>
        <p:nvSpPr>
          <p:cNvPr id="42" name="TextBox 41"/>
          <p:cNvSpPr txBox="1"/>
          <p:nvPr/>
        </p:nvSpPr>
        <p:spPr>
          <a:xfrm rot="20730719">
            <a:off x="9928413" y="3458441"/>
            <a:ext cx="2019987" cy="646331"/>
          </a:xfrm>
          <a:prstGeom prst="rect">
            <a:avLst/>
          </a:prstGeom>
          <a:noFill/>
        </p:spPr>
        <p:txBody>
          <a:bodyPr wrap="square" rtlCol="0">
            <a:spAutoFit/>
          </a:bodyPr>
          <a:lstStyle/>
          <a:p>
            <a:r>
              <a:rPr lang="en-US" dirty="0">
                <a:solidFill>
                  <a:srgbClr val="FF7C80"/>
                </a:solidFill>
              </a:rPr>
              <a:t>First-generation college student</a:t>
            </a:r>
          </a:p>
        </p:txBody>
      </p:sp>
      <p:sp>
        <p:nvSpPr>
          <p:cNvPr id="43" name="TextBox 42"/>
          <p:cNvSpPr txBox="1"/>
          <p:nvPr/>
        </p:nvSpPr>
        <p:spPr>
          <a:xfrm>
            <a:off x="8928933" y="4505010"/>
            <a:ext cx="1700831" cy="369332"/>
          </a:xfrm>
          <a:prstGeom prst="rect">
            <a:avLst/>
          </a:prstGeom>
          <a:noFill/>
        </p:spPr>
        <p:txBody>
          <a:bodyPr wrap="square" rtlCol="0">
            <a:spAutoFit/>
          </a:bodyPr>
          <a:lstStyle/>
          <a:p>
            <a:r>
              <a:rPr lang="en-US" dirty="0">
                <a:solidFill>
                  <a:srgbClr val="00B0F0"/>
                </a:solidFill>
              </a:rPr>
              <a:t>Working class</a:t>
            </a:r>
          </a:p>
        </p:txBody>
      </p:sp>
    </p:spTree>
    <p:extLst>
      <p:ext uri="{BB962C8B-B14F-4D97-AF65-F5344CB8AC3E}">
        <p14:creationId xmlns:p14="http://schemas.microsoft.com/office/powerpoint/2010/main" val="219054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902" y="512352"/>
            <a:ext cx="8396982" cy="1143000"/>
          </a:xfrm>
        </p:spPr>
        <p:txBody>
          <a:bodyPr>
            <a:noAutofit/>
          </a:bodyPr>
          <a:lstStyle/>
          <a:p>
            <a:pPr algn="l"/>
            <a:r>
              <a:rPr lang="en-US" b="1" dirty="0">
                <a:latin typeface="Modern Love Caps" pitchFamily="82" charset="0"/>
                <a:cs typeface="Calibri" panose="020F0502020204030204" pitchFamily="34" charset="0"/>
              </a:rPr>
              <a:t>Cultural and Personal Identity</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545097" y="1523406"/>
            <a:ext cx="11440471" cy="493900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What is the difference between cultural identity and personal identity? </a:t>
            </a:r>
          </a:p>
          <a:p>
            <a:pPr>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How has your cultural and personal identity shaped your worldview?</a:t>
            </a:r>
          </a:p>
          <a:p>
            <a:pPr>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How can you respect someone’s culture while remembering that they are also an individual?</a:t>
            </a:r>
          </a:p>
          <a:p>
            <a:pPr lvl="1">
              <a:buClr>
                <a:srgbClr val="66FFCC"/>
              </a:buClr>
              <a:buFont typeface="Wingdings" panose="05000000000000000000" pitchFamily="2" charset="2"/>
              <a:buChar char="§"/>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44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434" y="2315915"/>
            <a:ext cx="8067332" cy="1569660"/>
          </a:xfrm>
          <a:prstGeom prst="rect">
            <a:avLst/>
          </a:prstGeom>
        </p:spPr>
        <p:txBody>
          <a:bodyPr wrap="square">
            <a:spAutoFit/>
          </a:bodyPr>
          <a:lstStyle/>
          <a:p>
            <a:pPr lvl="0" algn="ctr">
              <a:defRPr/>
            </a:pPr>
            <a:r>
              <a:rPr lang="en-US" sz="4800" b="1" dirty="0">
                <a:solidFill>
                  <a:schemeClr val="tx1">
                    <a:lumMod val="75000"/>
                    <a:lumOff val="25000"/>
                  </a:schemeClr>
                </a:solidFill>
                <a:latin typeface="Modern Love Caps" pitchFamily="82" charset="0"/>
                <a:cs typeface="Calibri" panose="020F0502020204030204" pitchFamily="34" charset="0"/>
              </a:rPr>
              <a:t>Interpersonal </a:t>
            </a:r>
          </a:p>
          <a:p>
            <a:pPr lvl="0" algn="ctr">
              <a:defRPr/>
            </a:pPr>
            <a:r>
              <a:rPr kumimoji="0" lang="en-US" sz="4800" b="1" i="0" u="none" strike="noStrike" kern="0" normalizeH="0" baseline="0" noProof="0" dirty="0">
                <a:solidFill>
                  <a:schemeClr val="tx1">
                    <a:lumMod val="75000"/>
                    <a:lumOff val="25000"/>
                  </a:schemeClr>
                </a:solidFill>
                <a:uLnTx/>
                <a:uFillTx/>
                <a:latin typeface="Modern Love Caps" pitchFamily="82" charset="0"/>
                <a:cs typeface="Calibri" panose="020F0502020204030204" pitchFamily="34" charset="0"/>
              </a:rPr>
              <a:t>Communication</a:t>
            </a:r>
            <a:endParaRPr kumimoji="0" lang="en-US" sz="3600" b="1" i="0" u="none" strike="noStrike" kern="0" normalizeH="0" baseline="0" noProof="0" dirty="0">
              <a:solidFill>
                <a:schemeClr val="tx1">
                  <a:lumMod val="75000"/>
                  <a:lumOff val="25000"/>
                </a:schemeClr>
              </a:solidFill>
              <a:uLnTx/>
              <a:uFillTx/>
              <a:latin typeface="Modern Love Caps" pitchFamily="82" charset="0"/>
              <a:cs typeface="Calibri" panose="020F0502020204030204" pitchFamily="34" charset="0"/>
            </a:endParaRPr>
          </a:p>
        </p:txBody>
      </p:sp>
      <p:sp>
        <p:nvSpPr>
          <p:cNvPr id="3" name="Rectangle 2"/>
          <p:cNvSpPr/>
          <p:nvPr/>
        </p:nvSpPr>
        <p:spPr>
          <a:xfrm>
            <a:off x="2820410" y="4494580"/>
            <a:ext cx="8852301" cy="461665"/>
          </a:xfrm>
          <a:prstGeom prst="rect">
            <a:avLst/>
          </a:prstGeom>
        </p:spPr>
        <p:txBody>
          <a:bodyPr wrap="square">
            <a:spAutoFit/>
          </a:bodyPr>
          <a:lstStyle/>
          <a:p>
            <a:pPr lvl="1">
              <a:buClr>
                <a:srgbClr val="66FFCC"/>
              </a:buClr>
            </a:pPr>
            <a:r>
              <a:rPr lang="en-US" sz="2400" dirty="0">
                <a:latin typeface="Grotesque" panose="020B0504020202020204" pitchFamily="34" charset="0"/>
              </a:rPr>
              <a:t>Watch Video- </a:t>
            </a:r>
            <a:r>
              <a:rPr lang="en-US" sz="2400" dirty="0">
                <a:latin typeface="Grotesque" panose="020B0504020202020204" pitchFamily="34" charset="0"/>
                <a:hlinkClick r:id="rId3"/>
              </a:rPr>
              <a:t>Intercultural Communication</a:t>
            </a:r>
            <a:endParaRPr lang="en-US" sz="2400" dirty="0">
              <a:latin typeface="Grotesque" panose="020B0504020202020204" pitchFamily="34" charset="0"/>
            </a:endParaRPr>
          </a:p>
        </p:txBody>
      </p:sp>
    </p:spTree>
    <p:extLst>
      <p:ext uri="{BB962C8B-B14F-4D97-AF65-F5344CB8AC3E}">
        <p14:creationId xmlns:p14="http://schemas.microsoft.com/office/powerpoint/2010/main" val="92566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40" y="457199"/>
            <a:ext cx="8708991" cy="1143000"/>
          </a:xfrm>
        </p:spPr>
        <p:txBody>
          <a:bodyPr>
            <a:noAutofit/>
          </a:bodyPr>
          <a:lstStyle/>
          <a:p>
            <a:pPr algn="l"/>
            <a:r>
              <a:rPr lang="en-US" b="1" dirty="0">
                <a:latin typeface="Modern Love Caps" pitchFamily="82" charset="0"/>
                <a:cs typeface="Calibri" panose="020F0502020204030204" pitchFamily="34" charset="0"/>
              </a:rPr>
              <a:t>What is Interpersonal Communication?</a:t>
            </a:r>
            <a:endParaRPr lang="en-US"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514940" y="1251284"/>
            <a:ext cx="11162119" cy="5149517"/>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Interpersonal Communication is the sharing of information across different cultures and social groups</a:t>
            </a:r>
          </a:p>
          <a:p>
            <a:pPr>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We are always communicating. The very attempt not to communicate communicates something. </a:t>
            </a:r>
          </a:p>
          <a:p>
            <a:pPr>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Verbal vs. nonverbal: </a:t>
            </a:r>
          </a:p>
          <a:p>
            <a:pPr lvl="1">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Verbal: words, tone of voice, verbal pauses</a:t>
            </a:r>
          </a:p>
          <a:p>
            <a:pPr lvl="1">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Nonverbal: gestures, emotion, body language, posture, facial expression, touch. 93% of interpersonal communication is non-verbal</a:t>
            </a:r>
          </a:p>
          <a:p>
            <a:pPr lvl="1">
              <a:buClr>
                <a:schemeClr val="tx1"/>
              </a:buClr>
              <a:buFont typeface="Wingdings" panose="05000000000000000000" pitchFamily="2" charset="2"/>
              <a:buChar char="§"/>
            </a:pPr>
            <a:r>
              <a:rPr lang="en-US" altLang="en-US" sz="2800" dirty="0">
                <a:solidFill>
                  <a:schemeClr val="tx1"/>
                </a:solidFill>
                <a:effectLst/>
                <a:latin typeface="Grotesque" panose="020B0504020202020204" pitchFamily="34" charset="0"/>
                <a:cs typeface="Calibri" panose="020F0502020204030204" pitchFamily="34" charset="0"/>
              </a:rPr>
              <a:t>Watch this video: </a:t>
            </a:r>
            <a:r>
              <a:rPr lang="en-US" altLang="en-US" sz="2800" dirty="0">
                <a:solidFill>
                  <a:schemeClr val="tx1"/>
                </a:solidFill>
                <a:effectLst/>
                <a:latin typeface="Grotesque" panose="020B0504020202020204" pitchFamily="34" charset="0"/>
                <a:cs typeface="Calibri" panose="020F0502020204030204" pitchFamily="34" charset="0"/>
                <a:hlinkClick r:id="rId3"/>
              </a:rPr>
              <a:t>Nonverbal Communication</a:t>
            </a:r>
            <a:endParaRPr lang="en-US" altLang="en-US" sz="2800" dirty="0">
              <a:solidFill>
                <a:schemeClr val="tx1"/>
              </a:solidFill>
              <a:effectLst/>
              <a:latin typeface="Grotesque" panose="020B0504020202020204" pitchFamily="34" charset="0"/>
              <a:cs typeface="Calibri" panose="020F0502020204030204" pitchFamily="34" charset="0"/>
            </a:endParaRPr>
          </a:p>
          <a:p>
            <a:pPr marL="450000" lvl="1" indent="0">
              <a:buClr>
                <a:srgbClr val="66FFCC"/>
              </a:buClr>
              <a:buNone/>
            </a:pPr>
            <a:endParaRPr lang="en-US" alt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46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30" y="259644"/>
            <a:ext cx="7141570" cy="1372639"/>
          </a:xfrm>
        </p:spPr>
        <p:txBody>
          <a:bodyPr>
            <a:noAutofit/>
          </a:bodyPr>
          <a:lstStyle/>
          <a:p>
            <a:pPr algn="l"/>
            <a:r>
              <a:rPr lang="en-US" sz="4800" b="1" dirty="0">
                <a:latin typeface="Modern Love Caps" pitchFamily="82" charset="0"/>
                <a:cs typeface="Calibri" panose="020F0502020204030204" pitchFamily="34" charset="0"/>
              </a:rPr>
              <a:t>Communication is Contextual</a:t>
            </a:r>
            <a:endParaRPr lang="en-US" sz="4800" b="1" dirty="0">
              <a:effectLst>
                <a:outerShdw blurRad="38100" dist="38100" dir="2700000" algn="tl">
                  <a:srgbClr val="000000">
                    <a:alpha val="43137"/>
                  </a:srgbClr>
                </a:outerShdw>
              </a:effectLst>
              <a:latin typeface="Modern Love Caps" pitchFamily="82" charset="0"/>
              <a:cs typeface="Calibri" panose="020F0502020204030204" pitchFamily="34" charset="0"/>
            </a:endParaRPr>
          </a:p>
        </p:txBody>
      </p:sp>
      <p:sp>
        <p:nvSpPr>
          <p:cNvPr id="16" name="Rectangle 3"/>
          <p:cNvSpPr txBox="1">
            <a:spLocks/>
          </p:cNvSpPr>
          <p:nvPr/>
        </p:nvSpPr>
        <p:spPr>
          <a:xfrm>
            <a:off x="195774" y="1632283"/>
            <a:ext cx="11800452" cy="4620126"/>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11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chemeClr val="tx1"/>
              </a:buClr>
              <a:buFont typeface="Wingdings" panose="05000000000000000000" pitchFamily="2" charset="2"/>
              <a:buChar char="§"/>
            </a:pPr>
            <a:r>
              <a:rPr lang="en-US" altLang="en-US" b="1" dirty="0">
                <a:solidFill>
                  <a:srgbClr val="179552"/>
                </a:solidFill>
                <a:effectLst/>
                <a:latin typeface="Grotesque" panose="020B0504020202020204" pitchFamily="34" charset="0"/>
                <a:cs typeface="Calibri" panose="020F0502020204030204" pitchFamily="34" charset="0"/>
              </a:rPr>
              <a:t>Psychological: </a:t>
            </a:r>
            <a:r>
              <a:rPr lang="en-US" altLang="en-US" dirty="0">
                <a:solidFill>
                  <a:schemeClr val="tx1"/>
                </a:solidFill>
                <a:effectLst/>
                <a:latin typeface="Grotesque" panose="020B0504020202020204" pitchFamily="34" charset="0"/>
                <a:cs typeface="Calibri" panose="020F0502020204030204" pitchFamily="34" charset="0"/>
              </a:rPr>
              <a:t>Who you are and what do you bring to the interaction?  </a:t>
            </a:r>
          </a:p>
          <a:p>
            <a:pPr lvl="1">
              <a:buClr>
                <a:schemeClr val="tx1"/>
              </a:buClr>
              <a:buFont typeface="Wingdings" panose="05000000000000000000" pitchFamily="2" charset="2"/>
              <a:buChar char="§"/>
            </a:pPr>
            <a:r>
              <a:rPr lang="en-US" altLang="en-US" sz="2000" dirty="0">
                <a:solidFill>
                  <a:schemeClr val="tx1"/>
                </a:solidFill>
                <a:effectLst/>
                <a:latin typeface="Grotesque" panose="020B0504020202020204" pitchFamily="34" charset="0"/>
                <a:cs typeface="Calibri" panose="020F0502020204030204" pitchFamily="34" charset="0"/>
              </a:rPr>
              <a:t>This includes, your needs, desires, values, and personality.</a:t>
            </a:r>
          </a:p>
          <a:p>
            <a:pPr>
              <a:buClr>
                <a:schemeClr val="tx1"/>
              </a:buClr>
              <a:buFont typeface="Wingdings" panose="05000000000000000000" pitchFamily="2" charset="2"/>
              <a:buChar char="§"/>
            </a:pPr>
            <a:r>
              <a:rPr lang="en-US" altLang="en-US" b="1" dirty="0">
                <a:solidFill>
                  <a:srgbClr val="179552"/>
                </a:solidFill>
                <a:effectLst/>
                <a:latin typeface="Grotesque" panose="020B0504020202020204" pitchFamily="34" charset="0"/>
                <a:cs typeface="Calibri" panose="020F0502020204030204" pitchFamily="34" charset="0"/>
              </a:rPr>
              <a:t>Situational: </a:t>
            </a:r>
            <a:r>
              <a:rPr lang="en-US" altLang="en-US" dirty="0">
                <a:solidFill>
                  <a:schemeClr val="tx1"/>
                </a:solidFill>
                <a:effectLst/>
                <a:latin typeface="Grotesque" panose="020B0504020202020204" pitchFamily="34" charset="0"/>
                <a:cs typeface="Calibri" panose="020F0502020204030204" pitchFamily="34" charset="0"/>
              </a:rPr>
              <a:t>Where are you communicating?  </a:t>
            </a:r>
          </a:p>
          <a:p>
            <a:pPr lvl="1">
              <a:buClr>
                <a:schemeClr val="tx1"/>
              </a:buClr>
              <a:buFont typeface="Wingdings" panose="05000000000000000000" pitchFamily="2" charset="2"/>
              <a:buChar char="§"/>
            </a:pPr>
            <a:r>
              <a:rPr lang="en-US" altLang="en-US" sz="2000" dirty="0">
                <a:solidFill>
                  <a:schemeClr val="tx1"/>
                </a:solidFill>
                <a:effectLst/>
                <a:latin typeface="Grotesque" panose="020B0504020202020204" pitchFamily="34" charset="0"/>
                <a:cs typeface="Calibri" panose="020F0502020204030204" pitchFamily="34" charset="0"/>
              </a:rPr>
              <a:t>For example, an interaction that takes place in a classroom will be very different from one that takes place in a restaurant. </a:t>
            </a:r>
          </a:p>
          <a:p>
            <a:pPr>
              <a:buClr>
                <a:schemeClr val="tx1"/>
              </a:buClr>
              <a:buFont typeface="Wingdings" panose="05000000000000000000" pitchFamily="2" charset="2"/>
              <a:buChar char="§"/>
            </a:pPr>
            <a:r>
              <a:rPr lang="en-US" altLang="en-US" b="1" dirty="0">
                <a:solidFill>
                  <a:srgbClr val="179552"/>
                </a:solidFill>
                <a:effectLst/>
                <a:latin typeface="Grotesque" panose="020B0504020202020204" pitchFamily="34" charset="0"/>
                <a:cs typeface="Calibri" panose="020F0502020204030204" pitchFamily="34" charset="0"/>
              </a:rPr>
              <a:t>Environmental: </a:t>
            </a:r>
            <a:r>
              <a:rPr lang="en-US" altLang="en-US" dirty="0">
                <a:solidFill>
                  <a:schemeClr val="tx1"/>
                </a:solidFill>
                <a:effectLst/>
                <a:latin typeface="Grotesque" panose="020B0504020202020204" pitchFamily="34" charset="0"/>
                <a:cs typeface="Calibri" panose="020F0502020204030204" pitchFamily="34" charset="0"/>
              </a:rPr>
              <a:t>What are your surroundings?  </a:t>
            </a:r>
          </a:p>
          <a:p>
            <a:pPr lvl="1">
              <a:buClr>
                <a:schemeClr val="tx1"/>
              </a:buClr>
              <a:buFont typeface="Wingdings" panose="05000000000000000000" pitchFamily="2" charset="2"/>
              <a:buChar char="§"/>
            </a:pPr>
            <a:r>
              <a:rPr lang="en-US" altLang="en-US" sz="2000" dirty="0">
                <a:solidFill>
                  <a:schemeClr val="tx1"/>
                </a:solidFill>
                <a:effectLst/>
                <a:latin typeface="Grotesque" panose="020B0504020202020204" pitchFamily="34" charset="0"/>
                <a:cs typeface="Calibri" panose="020F0502020204030204" pitchFamily="34" charset="0"/>
              </a:rPr>
              <a:t>Think about the furniture, location, noise level, temperature, season, and time of day.</a:t>
            </a:r>
          </a:p>
          <a:p>
            <a:pPr>
              <a:buClr>
                <a:schemeClr val="tx1"/>
              </a:buClr>
              <a:buFont typeface="Wingdings" panose="05000000000000000000" pitchFamily="2" charset="2"/>
              <a:buChar char="§"/>
            </a:pPr>
            <a:r>
              <a:rPr lang="en-US" altLang="en-US" b="1" dirty="0">
                <a:solidFill>
                  <a:srgbClr val="179552"/>
                </a:solidFill>
                <a:effectLst/>
                <a:latin typeface="Grotesque" panose="020B0504020202020204" pitchFamily="34" charset="0"/>
                <a:cs typeface="Calibri" panose="020F0502020204030204" pitchFamily="34" charset="0"/>
              </a:rPr>
              <a:t>Cultural: </a:t>
            </a:r>
            <a:r>
              <a:rPr lang="en-US" altLang="en-US" dirty="0">
                <a:solidFill>
                  <a:schemeClr val="tx1"/>
                </a:solidFill>
                <a:effectLst/>
                <a:latin typeface="Grotesque" panose="020B0504020202020204" pitchFamily="34" charset="0"/>
                <a:cs typeface="Calibri" panose="020F0502020204030204" pitchFamily="34" charset="0"/>
              </a:rPr>
              <a:t>What are the norms  of behavior?  </a:t>
            </a:r>
          </a:p>
          <a:p>
            <a:pPr lvl="1" algn="just">
              <a:buClr>
                <a:schemeClr val="tx1"/>
              </a:buClr>
              <a:buFont typeface="Wingdings" panose="05000000000000000000" pitchFamily="2" charset="2"/>
              <a:buChar char="§"/>
            </a:pPr>
            <a:r>
              <a:rPr lang="en-US" altLang="en-US" sz="2000" dirty="0">
                <a:solidFill>
                  <a:schemeClr val="tx1"/>
                </a:solidFill>
                <a:effectLst/>
                <a:latin typeface="Grotesque" panose="020B0504020202020204" pitchFamily="34" charset="0"/>
                <a:cs typeface="Calibri" panose="020F0502020204030204" pitchFamily="34" charset="0"/>
              </a:rPr>
              <a:t>Think about learned behaviors and rules that affect the interaction.  For example, if you come from a culture (foreign or within your own country) where it is considered rude to make long, direct eye contact, you will out of politeness avoid eye contact.  If the other person comes from a culture where long, direct eye contact signals trustworthiness, then miscommunication can occur. </a:t>
            </a:r>
          </a:p>
        </p:txBody>
      </p:sp>
    </p:spTree>
    <p:extLst>
      <p:ext uri="{BB962C8B-B14F-4D97-AF65-F5344CB8AC3E}">
        <p14:creationId xmlns:p14="http://schemas.microsoft.com/office/powerpoint/2010/main" val="24579783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H PPT Template" id="{0FD13F99-4257-BA45-9114-31BE257D67B1}" vid="{3F1DC7CE-82BF-8440-B6CC-99BAF35E11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1539</Words>
  <Application>Microsoft Macintosh PowerPoint</Application>
  <PresentationFormat>Widescreen</PresentationFormat>
  <Paragraphs>169</Paragraphs>
  <Slides>21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Garamond</vt:lpstr>
      <vt:lpstr>Grotesque</vt:lpstr>
      <vt:lpstr>Modern Love Caps</vt:lpstr>
      <vt:lpstr>Times New Roman</vt:lpstr>
      <vt:lpstr>Wingdings</vt:lpstr>
      <vt:lpstr>Wingdings 2</vt:lpstr>
      <vt:lpstr>Office Theme</vt:lpstr>
      <vt:lpstr>PowerPoint Presentation</vt:lpstr>
      <vt:lpstr>PowerPoint Presentation</vt:lpstr>
      <vt:lpstr>Cultural and Personal Identity</vt:lpstr>
      <vt:lpstr>Cultural Identity: 10 Cultural Clusters</vt:lpstr>
      <vt:lpstr>Personal Identity</vt:lpstr>
      <vt:lpstr>Cultural and Personal Identity</vt:lpstr>
      <vt:lpstr>PowerPoint Presentation</vt:lpstr>
      <vt:lpstr>What is Interpersonal Communication?</vt:lpstr>
      <vt:lpstr>Communication is Contextual</vt:lpstr>
      <vt:lpstr>Discussion: Cultural Interpersonal Communication</vt:lpstr>
      <vt:lpstr>PowerPoint Presentation</vt:lpstr>
      <vt:lpstr>Discussion</vt:lpstr>
      <vt:lpstr>Goals and Action Plans</vt:lpstr>
      <vt:lpstr>Understanding Cultural Values</vt:lpstr>
      <vt:lpstr>Understanding Cultural Values</vt:lpstr>
      <vt:lpstr>PowerPoint Presentation</vt:lpstr>
      <vt:lpstr>What is Culture Shock?</vt:lpstr>
      <vt:lpstr>Stages of Culture Shock</vt:lpstr>
      <vt:lpstr>Culture Shock Coping Strategies</vt:lpstr>
      <vt:lpstr>Discussion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Couch, Crystal L.</dc:creator>
  <cp:lastModifiedBy>Couch, Crystal L.</cp:lastModifiedBy>
  <cp:revision>1</cp:revision>
  <dcterms:created xsi:type="dcterms:W3CDTF">2022-09-07T17:17:51Z</dcterms:created>
  <dcterms:modified xsi:type="dcterms:W3CDTF">2022-09-07T19:52:40Z</dcterms:modified>
</cp:coreProperties>
</file>