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3"/>
  </p:notesMasterIdLst>
  <p:sldIdLst>
    <p:sldId id="256" r:id="rId2"/>
    <p:sldId id="270" r:id="rId3"/>
    <p:sldId id="258" r:id="rId4"/>
    <p:sldId id="291" r:id="rId5"/>
    <p:sldId id="289" r:id="rId6"/>
    <p:sldId id="265" r:id="rId7"/>
    <p:sldId id="271" r:id="rId8"/>
    <p:sldId id="292" r:id="rId9"/>
    <p:sldId id="276" r:id="rId10"/>
    <p:sldId id="277" r:id="rId11"/>
    <p:sldId id="272" r:id="rId12"/>
    <p:sldId id="293" r:id="rId13"/>
    <p:sldId id="278" r:id="rId14"/>
    <p:sldId id="280" r:id="rId15"/>
    <p:sldId id="281" r:id="rId16"/>
    <p:sldId id="273" r:id="rId17"/>
    <p:sldId id="262" r:id="rId18"/>
    <p:sldId id="284" r:id="rId19"/>
    <p:sldId id="285" r:id="rId20"/>
    <p:sldId id="287" r:id="rId21"/>
    <p:sldId id="286" r:id="rId22"/>
  </p:sldIdLst>
  <p:sldSz cx="12192000" cy="6858000"/>
  <p:notesSz cx="6858000" cy="9144000"/>
  <p:embeddedFontLst>
    <p:embeddedFont>
      <p:font typeface="Calibri" panose="020F0502020204030204" pitchFamily="34" charset="0"/>
      <p:regular r:id="rId24"/>
      <p:bold r:id="rId25"/>
      <p:italic r:id="rId26"/>
      <p:boldItalic r:id="rId27"/>
    </p:embeddedFont>
    <p:embeddedFont>
      <p:font typeface="Garamond" panose="02020404030301010803" pitchFamily="18" charset="0"/>
      <p:regular r:id="rId28"/>
      <p:bold r:id="rId29"/>
      <p:italic r:id="rId30"/>
    </p:embeddedFont>
    <p:embeddedFont>
      <p:font typeface="Wingdings 2" panose="05020102010507070707" pitchFamily="18" charset="2"/>
      <p:regular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4" roundtripDataSignature="AMtx7mgex3KV8NQt/32pCDKqo59Nywd/i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0A2AF7A-2D34-486B-900D-4AF2F0A45086}">
  <a:tblStyle styleId="{10A2AF7A-2D34-486B-900D-4AF2F0A45086}"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7F1FA"/>
          </a:solidFill>
        </a:fill>
      </a:tcStyle>
    </a:wholeTbl>
    <a:band1H>
      <a:tcTxStyle/>
      <a:tcStyle>
        <a:tcBdr/>
        <a:fill>
          <a:solidFill>
            <a:srgbClr val="CBE2F5"/>
          </a:solidFill>
        </a:fill>
      </a:tcStyle>
    </a:band1H>
    <a:band2H>
      <a:tcTxStyle/>
      <a:tcStyle>
        <a:tcBdr/>
      </a:tcStyle>
    </a:band2H>
    <a:band1V>
      <a:tcTxStyle/>
      <a:tcStyle>
        <a:tcBdr/>
        <a:fill>
          <a:solidFill>
            <a:srgbClr val="CBE2F5"/>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2874" autoAdjust="0"/>
  </p:normalViewPr>
  <p:slideViewPr>
    <p:cSldViewPr snapToGrid="0">
      <p:cViewPr varScale="1">
        <p:scale>
          <a:sx n="48" d="100"/>
          <a:sy n="48" d="100"/>
        </p:scale>
        <p:origin x="53" y="37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68"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6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64" Type="http://customschemas.google.com/relationships/presentationmetadata" Target="meta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s-CO"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Welcome!  This is a</a:t>
            </a:r>
            <a:r>
              <a:rPr lang="en-US" baseline="0" dirty="0"/>
              <a:t> multi-topic mentoring ppt.  Feel free to select certain subtopics to cover during different sessions. </a:t>
            </a:r>
            <a:endParaRPr lang="en-US" dirty="0"/>
          </a:p>
          <a:p>
            <a:pPr marL="0" lvl="0" indent="0" algn="l" rtl="0">
              <a:spcBef>
                <a:spcPts val="0"/>
              </a:spcBef>
              <a:spcAft>
                <a:spcPts val="0"/>
              </a:spcAft>
              <a:buNone/>
            </a:pPr>
            <a:endParaRPr dirty="0"/>
          </a:p>
        </p:txBody>
      </p:sp>
      <p:sp>
        <p:nvSpPr>
          <p:cNvPr id="103" name="Google Shape;103;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p:spPr>
        <p:txBody>
          <a:bodyPr/>
          <a:lstStyle/>
          <a:p>
            <a:endParaRPr lang="en-US" dirty="0"/>
          </a:p>
        </p:txBody>
      </p:sp>
      <p:sp>
        <p:nvSpPr>
          <p:cNvPr id="21508" name="Slide Number Placeholder 3"/>
          <p:cNvSpPr>
            <a:spLocks noGrp="1"/>
          </p:cNvSpPr>
          <p:nvPr>
            <p:ph type="sldNum" sz="quarter" idx="5"/>
          </p:nvPr>
        </p:nvSpPr>
        <p:spPr>
          <a:no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CA7EC706-AEE4-4934-8A22-44CC076198B5}"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11</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7286123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Mentor and Mentee, discuss the difference between a vacation</a:t>
            </a:r>
            <a:r>
              <a:rPr lang="en-US" baseline="0" dirty="0"/>
              <a:t> and cultural immersion</a:t>
            </a:r>
            <a:endParaRPr lang="en-US" dirty="0"/>
          </a:p>
        </p:txBody>
      </p:sp>
      <p:sp>
        <p:nvSpPr>
          <p:cNvPr id="4" name="Slide Number Placeholder 3"/>
          <p:cNvSpPr>
            <a:spLocks noGrp="1"/>
          </p:cNvSpPr>
          <p:nvPr>
            <p:ph type="sldNum" sz="quarter" idx="10"/>
          </p:nvPr>
        </p:nvSpPr>
        <p:spPr/>
        <p:txBody>
          <a:bodyPr/>
          <a:lstStyle/>
          <a:p>
            <a:fld id="{2D680722-FC00-40FD-8872-61E0AA92614B}" type="slidenum">
              <a:rPr lang="en-US" smtClean="0"/>
              <a:t>12</a:t>
            </a:fld>
            <a:endParaRPr lang="en-US"/>
          </a:p>
        </p:txBody>
      </p:sp>
    </p:spTree>
    <p:extLst>
      <p:ext uri="{BB962C8B-B14F-4D97-AF65-F5344CB8AC3E}">
        <p14:creationId xmlns:p14="http://schemas.microsoft.com/office/powerpoint/2010/main" val="20129913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Mentor and Mentee, use</a:t>
            </a:r>
            <a:r>
              <a:rPr lang="en-US" baseline="0" dirty="0"/>
              <a:t> this slide to have a discussion on goals and action plans. Mentee, we will discuss these in more detail at the spring VIH retreat.</a:t>
            </a:r>
            <a:endParaRPr lang="en-US" dirty="0"/>
          </a:p>
        </p:txBody>
      </p:sp>
      <p:sp>
        <p:nvSpPr>
          <p:cNvPr id="4" name="Slide Number Placeholder 3"/>
          <p:cNvSpPr>
            <a:spLocks noGrp="1"/>
          </p:cNvSpPr>
          <p:nvPr>
            <p:ph type="sldNum" sz="quarter" idx="10"/>
          </p:nvPr>
        </p:nvSpPr>
        <p:spPr/>
        <p:txBody>
          <a:bodyPr/>
          <a:lstStyle/>
          <a:p>
            <a:fld id="{2D680722-FC00-40FD-8872-61E0AA92614B}" type="slidenum">
              <a:rPr lang="en-US" smtClean="0"/>
              <a:t>13</a:t>
            </a:fld>
            <a:endParaRPr lang="en-US"/>
          </a:p>
        </p:txBody>
      </p:sp>
    </p:spTree>
    <p:extLst>
      <p:ext uri="{BB962C8B-B14F-4D97-AF65-F5344CB8AC3E}">
        <p14:creationId xmlns:p14="http://schemas.microsoft.com/office/powerpoint/2010/main" val="41037460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p:spPr>
        <p:txBody>
          <a:bodyPr/>
          <a:lstStyle/>
          <a:p>
            <a:r>
              <a:rPr lang="en-US" dirty="0"/>
              <a:t>Welcome!</a:t>
            </a:r>
          </a:p>
        </p:txBody>
      </p:sp>
      <p:sp>
        <p:nvSpPr>
          <p:cNvPr id="21508" name="Slide Number Placeholder 3"/>
          <p:cNvSpPr>
            <a:spLocks noGrp="1"/>
          </p:cNvSpPr>
          <p:nvPr>
            <p:ph type="sldNum" sz="quarter" idx="5"/>
          </p:nvPr>
        </p:nvSpPr>
        <p:spPr>
          <a:no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CA7EC706-AEE4-4934-8A22-44CC076198B5}"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16</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41823215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a:t>
            </a:r>
            <a:r>
              <a:rPr lang="en-US" baseline="0" dirty="0"/>
              <a:t> the slide above as a guide for a discussion on culture shock</a:t>
            </a:r>
            <a:endParaRPr lang="en-US" dirty="0"/>
          </a:p>
        </p:txBody>
      </p:sp>
      <p:sp>
        <p:nvSpPr>
          <p:cNvPr id="4" name="Slide Number Placeholder 3"/>
          <p:cNvSpPr>
            <a:spLocks noGrp="1"/>
          </p:cNvSpPr>
          <p:nvPr>
            <p:ph type="sldNum" sz="quarter" idx="10"/>
          </p:nvPr>
        </p:nvSpPr>
        <p:spPr/>
        <p:txBody>
          <a:bodyPr/>
          <a:lstStyle/>
          <a:p>
            <a:fld id="{2D680722-FC00-40FD-8872-61E0AA92614B}" type="slidenum">
              <a:rPr lang="en-US" smtClean="0"/>
              <a:t>20</a:t>
            </a:fld>
            <a:endParaRPr lang="en-US"/>
          </a:p>
        </p:txBody>
      </p:sp>
    </p:spTree>
    <p:extLst>
      <p:ext uri="{BB962C8B-B14F-4D97-AF65-F5344CB8AC3E}">
        <p14:creationId xmlns:p14="http://schemas.microsoft.com/office/powerpoint/2010/main" val="18846603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p:spPr>
        <p:txBody>
          <a:bodyPr/>
          <a:lstStyle/>
          <a:p>
            <a:endParaRPr lang="en-US" dirty="0"/>
          </a:p>
        </p:txBody>
      </p:sp>
      <p:sp>
        <p:nvSpPr>
          <p:cNvPr id="21508" name="Slide Number Placeholder 3"/>
          <p:cNvSpPr>
            <a:spLocks noGrp="1"/>
          </p:cNvSpPr>
          <p:nvPr>
            <p:ph type="sldNum" sz="quarter" idx="5"/>
          </p:nvPr>
        </p:nvSpPr>
        <p:spPr>
          <a:no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CA7EC706-AEE4-4934-8A22-44CC076198B5}"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519244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Mentor</a:t>
            </a:r>
            <a:r>
              <a:rPr lang="en-US" baseline="0" dirty="0"/>
              <a:t> and Mentee: Use this slide as a guide to discuss the concept of culture</a:t>
            </a:r>
            <a:endParaRPr lang="en-US" dirty="0"/>
          </a:p>
        </p:txBody>
      </p:sp>
      <p:sp>
        <p:nvSpPr>
          <p:cNvPr id="4" name="Slide Number Placeholder 3"/>
          <p:cNvSpPr>
            <a:spLocks noGrp="1"/>
          </p:cNvSpPr>
          <p:nvPr>
            <p:ph type="sldNum" sz="quarter" idx="10"/>
          </p:nvPr>
        </p:nvSpPr>
        <p:spPr/>
        <p:txBody>
          <a:bodyPr/>
          <a:lstStyle/>
          <a:p>
            <a:fld id="{2D680722-FC00-40FD-8872-61E0AA92614B}" type="slidenum">
              <a:rPr lang="en-US" smtClean="0"/>
              <a:t>3</a:t>
            </a:fld>
            <a:endParaRPr lang="en-US"/>
          </a:p>
        </p:txBody>
      </p:sp>
    </p:spTree>
    <p:extLst>
      <p:ext uri="{BB962C8B-B14F-4D97-AF65-F5344CB8AC3E}">
        <p14:creationId xmlns:p14="http://schemas.microsoft.com/office/powerpoint/2010/main" val="24821795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680722-FC00-40FD-8872-61E0AA92614B}" type="slidenum">
              <a:rPr lang="en-US" smtClean="0"/>
              <a:t>4</a:t>
            </a:fld>
            <a:endParaRPr lang="en-US"/>
          </a:p>
        </p:txBody>
      </p:sp>
    </p:spTree>
    <p:extLst>
      <p:ext uri="{BB962C8B-B14F-4D97-AF65-F5344CB8AC3E}">
        <p14:creationId xmlns:p14="http://schemas.microsoft.com/office/powerpoint/2010/main" val="13039222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Fill</a:t>
            </a:r>
            <a:r>
              <a:rPr lang="en-US" baseline="0" dirty="0"/>
              <a:t> in the bubbles on the diagram above that define your personal identity. These could include things like: career/job, sexual orientation, ability, ethnicity or race, language speaking skills </a:t>
            </a:r>
            <a:r>
              <a:rPr lang="en-US" baseline="0" dirty="0" err="1"/>
              <a:t>etc</a:t>
            </a:r>
            <a:r>
              <a:rPr lang="en-US" baseline="0"/>
              <a:t>…</a:t>
            </a:r>
            <a:endParaRPr lang="en-US"/>
          </a:p>
        </p:txBody>
      </p:sp>
      <p:sp>
        <p:nvSpPr>
          <p:cNvPr id="4" name="Slide Number Placeholder 3"/>
          <p:cNvSpPr>
            <a:spLocks noGrp="1"/>
          </p:cNvSpPr>
          <p:nvPr>
            <p:ph type="sldNum" sz="quarter" idx="10"/>
          </p:nvPr>
        </p:nvSpPr>
        <p:spPr/>
        <p:txBody>
          <a:bodyPr/>
          <a:lstStyle/>
          <a:p>
            <a:fld id="{2D680722-FC00-40FD-8872-61E0AA92614B}" type="slidenum">
              <a:rPr lang="en-US" smtClean="0"/>
              <a:t>5</a:t>
            </a:fld>
            <a:endParaRPr lang="en-US"/>
          </a:p>
        </p:txBody>
      </p:sp>
    </p:spTree>
    <p:extLst>
      <p:ext uri="{BB962C8B-B14F-4D97-AF65-F5344CB8AC3E}">
        <p14:creationId xmlns:p14="http://schemas.microsoft.com/office/powerpoint/2010/main" val="32512655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Mentor</a:t>
            </a:r>
            <a:r>
              <a:rPr lang="en-US" baseline="0" dirty="0"/>
              <a:t> and Mentee: Use this slide as a guide to discuss the difference between cultural and personal identity.</a:t>
            </a:r>
            <a:endParaRPr lang="en-US" dirty="0"/>
          </a:p>
          <a:p>
            <a:endParaRPr lang="en-US" dirty="0"/>
          </a:p>
        </p:txBody>
      </p:sp>
      <p:sp>
        <p:nvSpPr>
          <p:cNvPr id="4" name="Slide Number Placeholder 3"/>
          <p:cNvSpPr>
            <a:spLocks noGrp="1"/>
          </p:cNvSpPr>
          <p:nvPr>
            <p:ph type="sldNum" sz="quarter" idx="10"/>
          </p:nvPr>
        </p:nvSpPr>
        <p:spPr/>
        <p:txBody>
          <a:bodyPr/>
          <a:lstStyle/>
          <a:p>
            <a:fld id="{2D680722-FC00-40FD-8872-61E0AA92614B}" type="slidenum">
              <a:rPr lang="en-US" smtClean="0"/>
              <a:t>6</a:t>
            </a:fld>
            <a:endParaRPr lang="en-US"/>
          </a:p>
        </p:txBody>
      </p:sp>
    </p:spTree>
    <p:extLst>
      <p:ext uri="{BB962C8B-B14F-4D97-AF65-F5344CB8AC3E}">
        <p14:creationId xmlns:p14="http://schemas.microsoft.com/office/powerpoint/2010/main" val="24621773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p:spPr>
        <p:txBody>
          <a:bodyPr/>
          <a:lstStyle/>
          <a:p>
            <a:endParaRPr lang="en-US" dirty="0"/>
          </a:p>
        </p:txBody>
      </p:sp>
      <p:sp>
        <p:nvSpPr>
          <p:cNvPr id="21508" name="Slide Number Placeholder 3"/>
          <p:cNvSpPr>
            <a:spLocks noGrp="1"/>
          </p:cNvSpPr>
          <p:nvPr>
            <p:ph type="sldNum" sz="quarter" idx="5"/>
          </p:nvPr>
        </p:nvSpPr>
        <p:spPr>
          <a:no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CA7EC706-AEE4-4934-8A22-44CC076198B5}"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7</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4443989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Interpersonal communication is an important</a:t>
            </a:r>
            <a:r>
              <a:rPr lang="en-US" baseline="0" dirty="0"/>
              <a:t> tool to understanding cultures other than our own. </a:t>
            </a:r>
          </a:p>
        </p:txBody>
      </p:sp>
      <p:sp>
        <p:nvSpPr>
          <p:cNvPr id="4" name="Slide Number Placeholder 3"/>
          <p:cNvSpPr>
            <a:spLocks noGrp="1"/>
          </p:cNvSpPr>
          <p:nvPr>
            <p:ph type="sldNum" sz="quarter" idx="10"/>
          </p:nvPr>
        </p:nvSpPr>
        <p:spPr/>
        <p:txBody>
          <a:bodyPr/>
          <a:lstStyle/>
          <a:p>
            <a:fld id="{2D680722-FC00-40FD-8872-61E0AA92614B}" type="slidenum">
              <a:rPr lang="en-US" smtClean="0"/>
              <a:t>8</a:t>
            </a:fld>
            <a:endParaRPr lang="en-US"/>
          </a:p>
        </p:txBody>
      </p:sp>
    </p:spTree>
    <p:extLst>
      <p:ext uri="{BB962C8B-B14F-4D97-AF65-F5344CB8AC3E}">
        <p14:creationId xmlns:p14="http://schemas.microsoft.com/office/powerpoint/2010/main" val="22802209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Mentee, share</a:t>
            </a:r>
            <a:r>
              <a:rPr lang="en-US" baseline="0" dirty="0"/>
              <a:t> your current knowledge regarding your host country with your mentor. What do you still need to know? How will you continue to learn about your host country before your international experience? Mentor, please share any insight.</a:t>
            </a:r>
            <a:endParaRPr lang="en-US" dirty="0"/>
          </a:p>
        </p:txBody>
      </p:sp>
      <p:sp>
        <p:nvSpPr>
          <p:cNvPr id="4" name="Slide Number Placeholder 3"/>
          <p:cNvSpPr>
            <a:spLocks noGrp="1"/>
          </p:cNvSpPr>
          <p:nvPr>
            <p:ph type="sldNum" sz="quarter" idx="10"/>
          </p:nvPr>
        </p:nvSpPr>
        <p:spPr/>
        <p:txBody>
          <a:bodyPr/>
          <a:lstStyle/>
          <a:p>
            <a:fld id="{2D680722-FC00-40FD-8872-61E0AA92614B}" type="slidenum">
              <a:rPr lang="en-US" smtClean="0"/>
              <a:t>10</a:t>
            </a:fld>
            <a:endParaRPr lang="en-US"/>
          </a:p>
        </p:txBody>
      </p:sp>
    </p:spTree>
    <p:extLst>
      <p:ext uri="{BB962C8B-B14F-4D97-AF65-F5344CB8AC3E}">
        <p14:creationId xmlns:p14="http://schemas.microsoft.com/office/powerpoint/2010/main" val="30007501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Diapositiva de título" type="title">
  <p:cSld name="TITLE">
    <p:spTree>
      <p:nvGrpSpPr>
        <p:cNvPr id="1" name="Shape 18"/>
        <p:cNvGrpSpPr/>
        <p:nvPr/>
      </p:nvGrpSpPr>
      <p:grpSpPr>
        <a:xfrm>
          <a:off x="0" y="0"/>
          <a:ext cx="0" cy="0"/>
          <a:chOff x="0" y="0"/>
          <a:chExt cx="0" cy="0"/>
        </a:xfrm>
      </p:grpSpPr>
      <p:sp>
        <p:nvSpPr>
          <p:cNvPr id="19" name="Google Shape;19;p37"/>
          <p:cNvSpPr/>
          <p:nvPr/>
        </p:nvSpPr>
        <p:spPr>
          <a:xfrm>
            <a:off x="1" y="6400800"/>
            <a:ext cx="12192000"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7"/>
          <p:cNvSpPr/>
          <p:nvPr/>
        </p:nvSpPr>
        <p:spPr>
          <a:xfrm>
            <a:off x="1" y="6334316"/>
            <a:ext cx="12192000" cy="66484"/>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37"/>
          <p:cNvSpPr txBox="1">
            <a:spLocks noGrp="1"/>
          </p:cNvSpPr>
          <p:nvPr>
            <p:ph type="ctrTitle"/>
          </p:nvPr>
        </p:nvSpPr>
        <p:spPr>
          <a:xfrm>
            <a:off x="1097280" y="758952"/>
            <a:ext cx="10058400" cy="356616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262626"/>
              </a:buClr>
              <a:buSzPts val="8000"/>
              <a:buFont typeface="Calibri"/>
              <a:buNone/>
              <a:defRPr sz="80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37"/>
          <p:cNvSpPr txBox="1">
            <a:spLocks noGrp="1"/>
          </p:cNvSpPr>
          <p:nvPr>
            <p:ph type="subTitle" idx="1"/>
          </p:nvPr>
        </p:nvSpPr>
        <p:spPr>
          <a:xfrm>
            <a:off x="1100051" y="4455621"/>
            <a:ext cx="10058400" cy="11430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lvl="1" algn="ctr">
              <a:lnSpc>
                <a:spcPct val="90000"/>
              </a:lnSpc>
              <a:spcBef>
                <a:spcPts val="200"/>
              </a:spcBef>
              <a:spcAft>
                <a:spcPts val="0"/>
              </a:spcAft>
              <a:buSzPts val="2400"/>
              <a:buNone/>
              <a:defRPr sz="2400"/>
            </a:lvl2pPr>
            <a:lvl3pPr lvl="2" algn="ctr">
              <a:lnSpc>
                <a:spcPct val="90000"/>
              </a:lnSpc>
              <a:spcBef>
                <a:spcPts val="400"/>
              </a:spcBef>
              <a:spcAft>
                <a:spcPts val="0"/>
              </a:spcAft>
              <a:buSzPts val="2400"/>
              <a:buNone/>
              <a:defRPr sz="2400"/>
            </a:lvl3pPr>
            <a:lvl4pPr lvl="3" algn="ctr">
              <a:lnSpc>
                <a:spcPct val="90000"/>
              </a:lnSpc>
              <a:spcBef>
                <a:spcPts val="400"/>
              </a:spcBef>
              <a:spcAft>
                <a:spcPts val="0"/>
              </a:spcAft>
              <a:buSzPts val="2000"/>
              <a:buNone/>
              <a:defRPr sz="2000"/>
            </a:lvl4pPr>
            <a:lvl5pPr lvl="4" algn="ctr">
              <a:lnSpc>
                <a:spcPct val="90000"/>
              </a:lnSpc>
              <a:spcBef>
                <a:spcPts val="400"/>
              </a:spcBef>
              <a:spcAft>
                <a:spcPts val="0"/>
              </a:spcAft>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a:endParaRPr/>
          </a:p>
        </p:txBody>
      </p:sp>
      <p:sp>
        <p:nvSpPr>
          <p:cNvPr id="23" name="Google Shape;23;p37"/>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7"/>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7"/>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a:t>
            </a:fld>
            <a:endParaRPr/>
          </a:p>
        </p:txBody>
      </p:sp>
      <p:cxnSp>
        <p:nvCxnSpPr>
          <p:cNvPr id="26" name="Google Shape;26;p37"/>
          <p:cNvCxnSpPr/>
          <p:nvPr/>
        </p:nvCxnSpPr>
        <p:spPr>
          <a:xfrm>
            <a:off x="1207658" y="4343400"/>
            <a:ext cx="9875520" cy="0"/>
          </a:xfrm>
          <a:prstGeom prst="straightConnector1">
            <a:avLst/>
          </a:prstGeom>
          <a:noFill/>
          <a:ln w="9525" cap="flat" cmpd="sng">
            <a:solidFill>
              <a:srgbClr val="7F7F7F"/>
            </a:solidFill>
            <a:prstDash val="solid"/>
            <a:round/>
            <a:headEnd type="none" w="sm" len="sm"/>
            <a:tailEnd type="none" w="sm" len="sm"/>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27"/>
        <p:cNvGrpSpPr/>
        <p:nvPr/>
      </p:nvGrpSpPr>
      <p:grpSpPr>
        <a:xfrm>
          <a:off x="0" y="0"/>
          <a:ext cx="0" cy="0"/>
          <a:chOff x="0" y="0"/>
          <a:chExt cx="0" cy="0"/>
        </a:xfrm>
      </p:grpSpPr>
      <p:sp>
        <p:nvSpPr>
          <p:cNvPr id="28" name="Google Shape;28;p38"/>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38"/>
          <p:cNvSpPr txBox="1">
            <a:spLocks noGrp="1"/>
          </p:cNvSpPr>
          <p:nvPr>
            <p:ph type="body" idx="1"/>
          </p:nvPr>
        </p:nvSpPr>
        <p:spPr>
          <a:xfrm>
            <a:off x="1097280" y="1845734"/>
            <a:ext cx="10058400" cy="402336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0" name="Google Shape;30;p38"/>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38"/>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38"/>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87"/>
        <p:cNvGrpSpPr/>
        <p:nvPr/>
      </p:nvGrpSpPr>
      <p:grpSpPr>
        <a:xfrm>
          <a:off x="0" y="0"/>
          <a:ext cx="0" cy="0"/>
          <a:chOff x="0" y="0"/>
          <a:chExt cx="0" cy="0"/>
        </a:xfrm>
      </p:grpSpPr>
      <p:sp>
        <p:nvSpPr>
          <p:cNvPr id="88" name="Google Shape;88;p46"/>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9" name="Google Shape;89;p46"/>
          <p:cNvSpPr txBox="1">
            <a:spLocks noGrp="1"/>
          </p:cNvSpPr>
          <p:nvPr>
            <p:ph type="body" idx="1"/>
          </p:nvPr>
        </p:nvSpPr>
        <p:spPr>
          <a:xfrm rot="5400000">
            <a:off x="4114800" y="-1171786"/>
            <a:ext cx="4023360" cy="10058400"/>
          </a:xfrm>
          <a:prstGeom prst="rect">
            <a:avLst/>
          </a:prstGeom>
          <a:noFill/>
          <a:ln>
            <a:noFill/>
          </a:ln>
        </p:spPr>
        <p:txBody>
          <a:bodyPr spcFirstLastPara="1" wrap="square" lIns="45700" tIns="0" rIns="45700" bIns="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90" name="Google Shape;90;p46"/>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46"/>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46"/>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ítulo vertical y texto" type="vertTitleAndTx">
  <p:cSld name="VERTICAL_TITLE_AND_VERTICAL_TEXT">
    <p:spTree>
      <p:nvGrpSpPr>
        <p:cNvPr id="1" name="Shape 93"/>
        <p:cNvGrpSpPr/>
        <p:nvPr/>
      </p:nvGrpSpPr>
      <p:grpSpPr>
        <a:xfrm>
          <a:off x="0" y="0"/>
          <a:ext cx="0" cy="0"/>
          <a:chOff x="0" y="0"/>
          <a:chExt cx="0" cy="0"/>
        </a:xfrm>
      </p:grpSpPr>
      <p:sp>
        <p:nvSpPr>
          <p:cNvPr id="94" name="Google Shape;94;p47"/>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47"/>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47"/>
          <p:cNvSpPr txBox="1">
            <a:spLocks noGrp="1"/>
          </p:cNvSpPr>
          <p:nvPr>
            <p:ph type="title"/>
          </p:nvPr>
        </p:nvSpPr>
        <p:spPr>
          <a:xfrm rot="5400000">
            <a:off x="7159401" y="1977801"/>
            <a:ext cx="5759898" cy="262890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7" name="Google Shape;97;p47"/>
          <p:cNvSpPr txBox="1">
            <a:spLocks noGrp="1"/>
          </p:cNvSpPr>
          <p:nvPr>
            <p:ph type="body" idx="1"/>
          </p:nvPr>
        </p:nvSpPr>
        <p:spPr>
          <a:xfrm rot="5400000">
            <a:off x="1825401" y="-574899"/>
            <a:ext cx="5759898" cy="7734300"/>
          </a:xfrm>
          <a:prstGeom prst="rect">
            <a:avLst/>
          </a:prstGeom>
          <a:noFill/>
          <a:ln>
            <a:noFill/>
          </a:ln>
        </p:spPr>
        <p:txBody>
          <a:bodyPr spcFirstLastPara="1" wrap="square" lIns="45700" tIns="0" rIns="45700" bIns="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98" name="Google Shape;98;p47"/>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47"/>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47"/>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6"/>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36"/>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36"/>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marR="0" lvl="0" algn="l" rtl="0">
              <a:lnSpc>
                <a:spcPct val="85000"/>
              </a:lnSpc>
              <a:spcBef>
                <a:spcPts val="0"/>
              </a:spcBef>
              <a:spcAft>
                <a:spcPts val="0"/>
              </a:spcAft>
              <a:buClr>
                <a:srgbClr val="3F3F3F"/>
              </a:buClr>
              <a:buSzPts val="4800"/>
              <a:buFont typeface="Calibri"/>
              <a:buNone/>
              <a:defRPr sz="4800" b="0" i="0" u="none" strike="noStrike" cap="none">
                <a:solidFill>
                  <a:srgbClr val="3F3F3F"/>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 name="Google Shape;13;p36"/>
          <p:cNvSpPr txBox="1">
            <a:spLocks noGrp="1"/>
          </p:cNvSpPr>
          <p:nvPr>
            <p:ph type="body" idx="1"/>
          </p:nvPr>
        </p:nvSpPr>
        <p:spPr>
          <a:xfrm>
            <a:off x="1097280" y="1845734"/>
            <a:ext cx="10058400" cy="4023360"/>
          </a:xfrm>
          <a:prstGeom prst="rect">
            <a:avLst/>
          </a:prstGeom>
          <a:noFill/>
          <a:ln>
            <a:noFill/>
          </a:ln>
        </p:spPr>
        <p:txBody>
          <a:bodyPr spcFirstLastPara="1" wrap="square" lIns="0" tIns="45700" rIns="0" bIns="45700" anchor="t" anchorCtr="0">
            <a:normAutofit/>
          </a:bodyPr>
          <a:lstStyle>
            <a:lvl1pPr marL="457200" marR="0" lvl="0" indent="-355600" algn="l" rtl="0">
              <a:lnSpc>
                <a:spcPct val="90000"/>
              </a:lnSpc>
              <a:spcBef>
                <a:spcPts val="1200"/>
              </a:spcBef>
              <a:spcAft>
                <a:spcPts val="0"/>
              </a:spcAft>
              <a:buClr>
                <a:schemeClr val="accent1"/>
              </a:buClr>
              <a:buSzPts val="2000"/>
              <a:buFont typeface="Calibri"/>
              <a:buChar char=" "/>
              <a:defRPr sz="2000" b="0" i="0" u="none" strike="noStrike" cap="none">
                <a:solidFill>
                  <a:srgbClr val="3F3F3F"/>
                </a:solidFill>
                <a:latin typeface="Calibri"/>
                <a:ea typeface="Calibri"/>
                <a:cs typeface="Calibri"/>
                <a:sym typeface="Calibri"/>
              </a:defRPr>
            </a:lvl1pPr>
            <a:lvl2pPr marL="914400" marR="0" lvl="1" indent="-342900" algn="l" rtl="0">
              <a:lnSpc>
                <a:spcPct val="90000"/>
              </a:lnSpc>
              <a:spcBef>
                <a:spcPts val="200"/>
              </a:spcBef>
              <a:spcAft>
                <a:spcPts val="0"/>
              </a:spcAft>
              <a:buClr>
                <a:schemeClr val="accent1"/>
              </a:buClr>
              <a:buSzPts val="1800"/>
              <a:buFont typeface="Calibri"/>
              <a:buChar char="◦"/>
              <a:defRPr sz="1800" b="0" i="0" u="none" strike="noStrike" cap="none">
                <a:solidFill>
                  <a:srgbClr val="3F3F3F"/>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14" name="Google Shape;14;p36"/>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FFFFFF"/>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p36"/>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FFFFFF"/>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 name="Google Shape;16;p36"/>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50" b="0" i="0" u="none" strike="noStrike" cap="none">
                <a:solidFill>
                  <a:srgbClr val="FFFFFF"/>
                </a:solidFill>
                <a:latin typeface="Calibri"/>
                <a:ea typeface="Calibri"/>
                <a:cs typeface="Calibri"/>
                <a:sym typeface="Calibri"/>
              </a:defRPr>
            </a:lvl1pPr>
            <a:lvl2pPr marL="0" marR="0" lvl="1" indent="0" algn="r" rtl="0">
              <a:spcBef>
                <a:spcPts val="0"/>
              </a:spcBef>
              <a:buNone/>
              <a:defRPr sz="1050" b="0" i="0" u="none" strike="noStrike" cap="none">
                <a:solidFill>
                  <a:srgbClr val="FFFFFF"/>
                </a:solidFill>
                <a:latin typeface="Calibri"/>
                <a:ea typeface="Calibri"/>
                <a:cs typeface="Calibri"/>
                <a:sym typeface="Calibri"/>
              </a:defRPr>
            </a:lvl2pPr>
            <a:lvl3pPr marL="0" marR="0" lvl="2" indent="0" algn="r" rtl="0">
              <a:spcBef>
                <a:spcPts val="0"/>
              </a:spcBef>
              <a:buNone/>
              <a:defRPr sz="1050" b="0" i="0" u="none" strike="noStrike" cap="none">
                <a:solidFill>
                  <a:srgbClr val="FFFFFF"/>
                </a:solidFill>
                <a:latin typeface="Calibri"/>
                <a:ea typeface="Calibri"/>
                <a:cs typeface="Calibri"/>
                <a:sym typeface="Calibri"/>
              </a:defRPr>
            </a:lvl3pPr>
            <a:lvl4pPr marL="0" marR="0" lvl="3" indent="0" algn="r" rtl="0">
              <a:spcBef>
                <a:spcPts val="0"/>
              </a:spcBef>
              <a:buNone/>
              <a:defRPr sz="1050" b="0" i="0" u="none" strike="noStrike" cap="none">
                <a:solidFill>
                  <a:srgbClr val="FFFFFF"/>
                </a:solidFill>
                <a:latin typeface="Calibri"/>
                <a:ea typeface="Calibri"/>
                <a:cs typeface="Calibri"/>
                <a:sym typeface="Calibri"/>
              </a:defRPr>
            </a:lvl4pPr>
            <a:lvl5pPr marL="0" marR="0" lvl="4" indent="0" algn="r" rtl="0">
              <a:spcBef>
                <a:spcPts val="0"/>
              </a:spcBef>
              <a:buNone/>
              <a:defRPr sz="1050" b="0" i="0" u="none" strike="noStrike" cap="none">
                <a:solidFill>
                  <a:srgbClr val="FFFFFF"/>
                </a:solidFill>
                <a:latin typeface="Calibri"/>
                <a:ea typeface="Calibri"/>
                <a:cs typeface="Calibri"/>
                <a:sym typeface="Calibri"/>
              </a:defRPr>
            </a:lvl5pPr>
            <a:lvl6pPr marL="0" marR="0" lvl="5" indent="0" algn="r" rtl="0">
              <a:spcBef>
                <a:spcPts val="0"/>
              </a:spcBef>
              <a:buNone/>
              <a:defRPr sz="1050" b="0" i="0" u="none" strike="noStrike" cap="none">
                <a:solidFill>
                  <a:srgbClr val="FFFFFF"/>
                </a:solidFill>
                <a:latin typeface="Calibri"/>
                <a:ea typeface="Calibri"/>
                <a:cs typeface="Calibri"/>
                <a:sym typeface="Calibri"/>
              </a:defRPr>
            </a:lvl6pPr>
            <a:lvl7pPr marL="0" marR="0" lvl="6" indent="0" algn="r" rtl="0">
              <a:spcBef>
                <a:spcPts val="0"/>
              </a:spcBef>
              <a:buNone/>
              <a:defRPr sz="1050" b="0" i="0" u="none" strike="noStrike" cap="none">
                <a:solidFill>
                  <a:srgbClr val="FFFFFF"/>
                </a:solidFill>
                <a:latin typeface="Calibri"/>
                <a:ea typeface="Calibri"/>
                <a:cs typeface="Calibri"/>
                <a:sym typeface="Calibri"/>
              </a:defRPr>
            </a:lvl7pPr>
            <a:lvl8pPr marL="0" marR="0" lvl="7" indent="0" algn="r" rtl="0">
              <a:spcBef>
                <a:spcPts val="0"/>
              </a:spcBef>
              <a:buNone/>
              <a:defRPr sz="1050" b="0" i="0" u="none" strike="noStrike" cap="none">
                <a:solidFill>
                  <a:srgbClr val="FFFFFF"/>
                </a:solidFill>
                <a:latin typeface="Calibri"/>
                <a:ea typeface="Calibri"/>
                <a:cs typeface="Calibri"/>
                <a:sym typeface="Calibri"/>
              </a:defRPr>
            </a:lvl8pPr>
            <a:lvl9pPr marL="0" marR="0" lvl="8" indent="0" algn="r" rtl="0">
              <a:spcBef>
                <a:spcPts val="0"/>
              </a:spcBef>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O"/>
              <a:t>‹#›</a:t>
            </a:fld>
            <a:endParaRPr/>
          </a:p>
        </p:txBody>
      </p:sp>
      <p:cxnSp>
        <p:nvCxnSpPr>
          <p:cNvPr id="17" name="Google Shape;17;p36"/>
          <p:cNvCxnSpPr/>
          <p:nvPr/>
        </p:nvCxnSpPr>
        <p:spPr>
          <a:xfrm>
            <a:off x="1193532" y="1737845"/>
            <a:ext cx="9966960" cy="0"/>
          </a:xfrm>
          <a:prstGeom prst="straightConnector1">
            <a:avLst/>
          </a:prstGeom>
          <a:noFill/>
          <a:ln w="9525" cap="flat" cmpd="sng">
            <a:solidFill>
              <a:srgbClr val="7F7F7F"/>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9" r:id="rId1"/>
    <p:sldLayoutId id="2147483650" r:id="rId2"/>
    <p:sldLayoutId id="2147483658" r:id="rId3"/>
    <p:sldLayoutId id="2147483659"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ww.viraheinz.pitt.edu/resource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l-Yy6poJ2z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ndLXsk_Rjqg"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8Ox5LhIJSBE"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4"/>
        <p:cNvGrpSpPr/>
        <p:nvPr/>
      </p:nvGrpSpPr>
      <p:grpSpPr>
        <a:xfrm>
          <a:off x="0" y="0"/>
          <a:ext cx="0" cy="0"/>
          <a:chOff x="0" y="0"/>
          <a:chExt cx="0" cy="0"/>
        </a:xfrm>
      </p:grpSpPr>
      <p:sp>
        <p:nvSpPr>
          <p:cNvPr id="105" name="Google Shape;105;p1"/>
          <p:cNvSpPr/>
          <p:nvPr/>
        </p:nvSpPr>
        <p:spPr>
          <a:xfrm>
            <a:off x="0" y="2799760"/>
            <a:ext cx="12192000" cy="1480009"/>
          </a:xfrm>
          <a:prstGeom prst="rect">
            <a:avLst/>
          </a:prstGeom>
          <a:solidFill>
            <a:srgbClr val="000000">
              <a:alpha val="2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6" name="Google Shape;106;p1"/>
          <p:cNvSpPr/>
          <p:nvPr/>
        </p:nvSpPr>
        <p:spPr>
          <a:xfrm>
            <a:off x="1524000" y="1001598"/>
            <a:ext cx="9144000" cy="4854804"/>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 name="Title 1">
            <a:extLst>
              <a:ext uri="{FF2B5EF4-FFF2-40B4-BE49-F238E27FC236}">
                <a16:creationId xmlns:a16="http://schemas.microsoft.com/office/drawing/2014/main" id="{235FC34B-DEFA-4F5E-850C-739E57350671}"/>
              </a:ext>
            </a:extLst>
          </p:cNvPr>
          <p:cNvSpPr>
            <a:spLocks noGrp="1"/>
          </p:cNvSpPr>
          <p:nvPr>
            <p:ph type="ctrTitle"/>
          </p:nvPr>
        </p:nvSpPr>
        <p:spPr>
          <a:xfrm>
            <a:off x="1339516" y="3429000"/>
            <a:ext cx="9512968" cy="1479550"/>
          </a:xfrm>
        </p:spPr>
        <p:txBody>
          <a:bodyPr>
            <a:normAutofit fontScale="90000"/>
          </a:bodyPr>
          <a:lstStyle/>
          <a:p>
            <a:pPr algn="ctr"/>
            <a:r>
              <a:rPr lang="en-US" dirty="0">
                <a:solidFill>
                  <a:schemeClr val="bg1"/>
                </a:solidFill>
              </a:rPr>
              <a:t>VIH Mentoring Program:</a:t>
            </a:r>
            <a:br>
              <a:rPr lang="en-US" dirty="0">
                <a:solidFill>
                  <a:schemeClr val="bg1"/>
                </a:solidFill>
              </a:rPr>
            </a:br>
            <a:r>
              <a:rPr lang="en-US" dirty="0">
                <a:solidFill>
                  <a:schemeClr val="bg1"/>
                </a:solidFill>
              </a:rPr>
              <a:t>Preparing for the International Experience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8262" y="417095"/>
            <a:ext cx="10735476" cy="1143000"/>
          </a:xfrm>
        </p:spPr>
        <p:txBody>
          <a:bodyPr>
            <a:noAutofit/>
          </a:bodyPr>
          <a:lstStyle/>
          <a:p>
            <a:pPr algn="l"/>
            <a:r>
              <a:rPr lang="en-US" sz="3600" b="1" dirty="0">
                <a:solidFill>
                  <a:schemeClr val="tx1">
                    <a:lumMod val="75000"/>
                    <a:lumOff val="25000"/>
                  </a:schemeClr>
                </a:solidFill>
                <a:latin typeface="Calibri" panose="020F0502020204030204" pitchFamily="34" charset="0"/>
                <a:cs typeface="Calibri" panose="020F0502020204030204" pitchFamily="34" charset="0"/>
              </a:rPr>
              <a:t>Discussion: Cultural Interpersonal Communication</a:t>
            </a:r>
            <a:endParaRPr lang="en-US" sz="3600" b="1" dirty="0">
              <a:solidFill>
                <a:schemeClr val="tx1">
                  <a:lumMod val="75000"/>
                  <a:lumOff val="2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16" name="Rectangle 3"/>
          <p:cNvSpPr txBox="1">
            <a:spLocks/>
          </p:cNvSpPr>
          <p:nvPr/>
        </p:nvSpPr>
        <p:spPr>
          <a:xfrm>
            <a:off x="728262" y="1283367"/>
            <a:ext cx="10735476" cy="5342021"/>
          </a:xfrm>
          <a:prstGeom prst="rect">
            <a:avLst/>
          </a:prstGeom>
          <a:effectLst>
            <a:outerShdw blurRad="25400" dir="17880000">
              <a:srgbClr val="000000">
                <a:alpha val="46000"/>
              </a:srgbClr>
            </a:outerShdw>
          </a:effectLst>
        </p:spPr>
        <p:txBody>
          <a:bodyPr vert="horz" lIns="91440" tIns="45720" rIns="91440" bIns="45720" rtlCol="0" anchor="t">
            <a:normAutofit lnSpcReduction="10000"/>
          </a:bodyPr>
          <a:lst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marL="1146175" lvl="2" algn="ctr">
              <a:lnSpc>
                <a:spcPct val="90000"/>
              </a:lnSpc>
              <a:buClr>
                <a:srgbClr val="FF0000"/>
              </a:buClr>
              <a:buSzTx/>
              <a:buNone/>
            </a:pPr>
            <a:endParaRPr lang="en-US" sz="28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a:buClr>
                <a:srgbClr val="66FFCC"/>
              </a:buClr>
              <a:buFont typeface="Wingdings" panose="05000000000000000000" pitchFamily="2" charset="2"/>
              <a:buChar char="§"/>
            </a:pPr>
            <a:r>
              <a:rPr lang="en-US" altLang="en-US" sz="2600" b="1" dirty="0">
                <a:solidFill>
                  <a:srgbClr val="00B0F0"/>
                </a:solidFill>
                <a:effectLst/>
                <a:latin typeface="Calibri" panose="020F0502020204030204" pitchFamily="34" charset="0"/>
                <a:cs typeface="Calibri" panose="020F0502020204030204" pitchFamily="34" charset="0"/>
              </a:rPr>
              <a:t>Current Knowledge</a:t>
            </a:r>
          </a:p>
          <a:p>
            <a:pPr lvl="1">
              <a:buClr>
                <a:srgbClr val="66FFCC"/>
              </a:buClr>
              <a:buFont typeface="Wingdings" panose="05000000000000000000" pitchFamily="2" charset="2"/>
              <a:buChar char="§"/>
            </a:pPr>
            <a:r>
              <a:rPr lang="en-US" altLang="en-US" sz="1900" dirty="0">
                <a:solidFill>
                  <a:schemeClr val="tx1"/>
                </a:solidFill>
                <a:effectLst/>
                <a:latin typeface="Calibri" panose="020F0502020204030204" pitchFamily="34" charset="0"/>
                <a:cs typeface="Calibri" panose="020F0502020204030204" pitchFamily="34" charset="0"/>
              </a:rPr>
              <a:t>What do you know about the communication styles in the country you are traveling to?</a:t>
            </a:r>
          </a:p>
          <a:p>
            <a:pPr lvl="1">
              <a:buClr>
                <a:srgbClr val="66FFCC"/>
              </a:buClr>
              <a:buFont typeface="Wingdings" panose="05000000000000000000" pitchFamily="2" charset="2"/>
              <a:buChar char="§"/>
            </a:pPr>
            <a:r>
              <a:rPr lang="en-US" altLang="en-US" sz="1900" dirty="0">
                <a:solidFill>
                  <a:schemeClr val="tx1"/>
                </a:solidFill>
                <a:effectLst/>
                <a:latin typeface="Calibri" panose="020F0502020204030204" pitchFamily="34" charset="0"/>
                <a:cs typeface="Calibri" panose="020F0502020204030204" pitchFamily="34" charset="0"/>
              </a:rPr>
              <a:t>Think in terms of verbal and non-verbal communication.</a:t>
            </a:r>
            <a:endParaRPr lang="en-US" altLang="en-US" sz="1900" dirty="0">
              <a:effectLst/>
              <a:latin typeface="Calibri" panose="020F0502020204030204" pitchFamily="34" charset="0"/>
              <a:cs typeface="Calibri" panose="020F0502020204030204" pitchFamily="34" charset="0"/>
            </a:endParaRPr>
          </a:p>
          <a:p>
            <a:pPr>
              <a:buClr>
                <a:srgbClr val="66FFCC"/>
              </a:buClr>
              <a:buFont typeface="Wingdings" panose="05000000000000000000" pitchFamily="2" charset="2"/>
              <a:buChar char="§"/>
            </a:pPr>
            <a:r>
              <a:rPr lang="en-US" altLang="en-US" sz="2600" b="1" dirty="0">
                <a:solidFill>
                  <a:srgbClr val="00B0F0"/>
                </a:solidFill>
                <a:effectLst/>
                <a:latin typeface="Calibri" panose="020F0502020204030204" pitchFamily="34" charset="0"/>
                <a:cs typeface="Calibri" panose="020F0502020204030204" pitchFamily="34" charset="0"/>
              </a:rPr>
              <a:t>Needed Knowledge</a:t>
            </a:r>
          </a:p>
          <a:p>
            <a:pPr lvl="1">
              <a:buClr>
                <a:srgbClr val="66FFCC"/>
              </a:buClr>
              <a:buFont typeface="Wingdings" panose="05000000000000000000" pitchFamily="2" charset="2"/>
              <a:buChar char="§"/>
            </a:pPr>
            <a:r>
              <a:rPr lang="en-US" altLang="en-US" sz="1900" dirty="0">
                <a:solidFill>
                  <a:schemeClr val="tx1"/>
                </a:solidFill>
                <a:effectLst/>
                <a:latin typeface="Calibri" panose="020F0502020204030204" pitchFamily="34" charset="0"/>
                <a:cs typeface="Calibri" panose="020F0502020204030204" pitchFamily="34" charset="0"/>
              </a:rPr>
              <a:t>What do you still need to learn about in terms of interpersonal communication in your host country?</a:t>
            </a:r>
          </a:p>
          <a:p>
            <a:pPr lvl="1">
              <a:buClr>
                <a:srgbClr val="66FFCC"/>
              </a:buClr>
              <a:buFont typeface="Wingdings" panose="05000000000000000000" pitchFamily="2" charset="2"/>
              <a:buChar char="§"/>
            </a:pPr>
            <a:r>
              <a:rPr lang="en-US" sz="1900" dirty="0">
                <a:solidFill>
                  <a:schemeClr val="tx1"/>
                </a:solidFill>
                <a:latin typeface="Calibri" panose="020F0502020204030204" pitchFamily="34" charset="0"/>
                <a:cs typeface="Calibri" panose="020F0502020204030204" pitchFamily="34" charset="0"/>
              </a:rPr>
              <a:t>Are you aware of the ways in which you communicate nonverbally, and how will you go about enhancing your awareness of your own nonverbal communication style?</a:t>
            </a:r>
            <a:endParaRPr lang="en-US" altLang="en-US" sz="1900" dirty="0">
              <a:effectLst/>
              <a:latin typeface="Calibri" panose="020F0502020204030204" pitchFamily="34" charset="0"/>
              <a:cs typeface="Calibri" panose="020F0502020204030204" pitchFamily="34" charset="0"/>
            </a:endParaRPr>
          </a:p>
          <a:p>
            <a:pPr>
              <a:buClr>
                <a:srgbClr val="66FFCC"/>
              </a:buClr>
              <a:buFont typeface="Wingdings" panose="05000000000000000000" pitchFamily="2" charset="2"/>
              <a:buChar char="§"/>
            </a:pPr>
            <a:r>
              <a:rPr lang="en-US" altLang="en-US" sz="2600" b="1" dirty="0">
                <a:solidFill>
                  <a:srgbClr val="00B0F0"/>
                </a:solidFill>
                <a:effectLst/>
                <a:latin typeface="Calibri" panose="020F0502020204030204" pitchFamily="34" charset="0"/>
                <a:cs typeface="Calibri" panose="020F0502020204030204" pitchFamily="34" charset="0"/>
              </a:rPr>
              <a:t>Action Plan</a:t>
            </a:r>
          </a:p>
          <a:p>
            <a:pPr lvl="1">
              <a:buClr>
                <a:srgbClr val="66FFCC"/>
              </a:buClr>
              <a:buFont typeface="Wingdings" panose="05000000000000000000" pitchFamily="2" charset="2"/>
              <a:buChar char="§"/>
            </a:pPr>
            <a:r>
              <a:rPr lang="en-US" altLang="en-US" sz="1900" dirty="0">
                <a:solidFill>
                  <a:schemeClr val="tx1"/>
                </a:solidFill>
                <a:effectLst/>
                <a:latin typeface="Calibri" panose="020F0502020204030204" pitchFamily="34" charset="0"/>
                <a:cs typeface="Calibri" panose="020F0502020204030204" pitchFamily="34" charset="0"/>
              </a:rPr>
              <a:t>Before going abroad how will you learn about interpersonal communication in your host country?</a:t>
            </a:r>
          </a:p>
          <a:p>
            <a:pPr lvl="1">
              <a:buClr>
                <a:srgbClr val="66FFCC"/>
              </a:buClr>
              <a:buFont typeface="Wingdings" panose="05000000000000000000" pitchFamily="2" charset="2"/>
              <a:buChar char="§"/>
            </a:pPr>
            <a:r>
              <a:rPr lang="en-US" altLang="en-US" sz="1900" dirty="0">
                <a:solidFill>
                  <a:schemeClr val="tx1"/>
                </a:solidFill>
                <a:effectLst/>
                <a:latin typeface="Calibri" panose="020F0502020204030204" pitchFamily="34" charset="0"/>
                <a:cs typeface="Calibri" panose="020F0502020204030204" pitchFamily="34" charset="0"/>
              </a:rPr>
              <a:t>Mentor, please share your experience with  interpersonal communication during your study abroad experience.</a:t>
            </a:r>
          </a:p>
          <a:p>
            <a:pPr marL="450000" lvl="1" indent="0">
              <a:buClr>
                <a:srgbClr val="66FFCC"/>
              </a:buClr>
              <a:buNone/>
            </a:pPr>
            <a:endParaRPr lang="en-US" altLang="en-US" sz="22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977484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70676" y="2705725"/>
            <a:ext cx="10450648" cy="1446550"/>
          </a:xfrm>
          <a:prstGeom prst="rect">
            <a:avLst/>
          </a:prstGeom>
        </p:spPr>
        <p:txBody>
          <a:bodyPr wrap="square">
            <a:spAutoFit/>
          </a:bodyPr>
          <a:lstStyle/>
          <a:p>
            <a:pPr lvl="0" algn="ctr">
              <a:defRPr/>
            </a:pPr>
            <a:r>
              <a:rPr lang="en-US" sz="4400" b="1" dirty="0">
                <a:solidFill>
                  <a:schemeClr val="tx1">
                    <a:lumMod val="75000"/>
                    <a:lumOff val="25000"/>
                  </a:schemeClr>
                </a:solidFill>
                <a:latin typeface="Calibri" panose="020F0502020204030204" pitchFamily="34" charset="0"/>
                <a:cs typeface="Calibri" panose="020F0502020204030204" pitchFamily="34" charset="0"/>
              </a:rPr>
              <a:t>Goals &amp; Action </a:t>
            </a:r>
          </a:p>
          <a:p>
            <a:pPr lvl="0" algn="ctr">
              <a:defRPr/>
            </a:pPr>
            <a:r>
              <a:rPr lang="en-US" sz="4400" b="1" dirty="0">
                <a:solidFill>
                  <a:schemeClr val="tx1">
                    <a:lumMod val="75000"/>
                    <a:lumOff val="25000"/>
                  </a:schemeClr>
                </a:solidFill>
                <a:latin typeface="Calibri" panose="020F0502020204030204" pitchFamily="34" charset="0"/>
                <a:cs typeface="Calibri" panose="020F0502020204030204" pitchFamily="34" charset="0"/>
              </a:rPr>
              <a:t>Plans for Understanding Cultural Values</a:t>
            </a:r>
            <a:endParaRPr kumimoji="0" lang="en-US" sz="3200" b="1" i="0" u="none" strike="noStrike" kern="0" cap="none" spc="0" normalizeH="0" baseline="0" noProof="0" dirty="0">
              <a:ln>
                <a:noFill/>
              </a:ln>
              <a:solidFill>
                <a:schemeClr val="tx1">
                  <a:lumMod val="75000"/>
                  <a:lumOff val="25000"/>
                </a:schemeClr>
              </a:solidFill>
              <a:effectLst>
                <a:outerShdw blurRad="38100" dist="38100" dir="2700000" algn="tl">
                  <a:srgbClr val="000000"/>
                </a:outerShdw>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836046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877" y="635149"/>
            <a:ext cx="5420049" cy="926414"/>
          </a:xfrm>
        </p:spPr>
        <p:txBody>
          <a:bodyPr>
            <a:noAutofit/>
          </a:bodyPr>
          <a:lstStyle/>
          <a:p>
            <a:pPr algn="l"/>
            <a:r>
              <a:rPr lang="en-US" sz="6000" b="1" dirty="0">
                <a:solidFill>
                  <a:schemeClr val="tx1">
                    <a:lumMod val="75000"/>
                    <a:lumOff val="25000"/>
                  </a:schemeClr>
                </a:solidFill>
                <a:latin typeface="Calibri" panose="020F0502020204030204" pitchFamily="34" charset="0"/>
                <a:cs typeface="Calibri" panose="020F0502020204030204" pitchFamily="34" charset="0"/>
              </a:rPr>
              <a:t>Discussion</a:t>
            </a:r>
            <a:endParaRPr lang="en-US" sz="6000" b="1" dirty="0">
              <a:solidFill>
                <a:schemeClr val="tx1">
                  <a:lumMod val="75000"/>
                  <a:lumOff val="2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16" name="Rectangle 3"/>
          <p:cNvSpPr txBox="1">
            <a:spLocks/>
          </p:cNvSpPr>
          <p:nvPr/>
        </p:nvSpPr>
        <p:spPr>
          <a:xfrm>
            <a:off x="146156" y="1432185"/>
            <a:ext cx="11899688" cy="1893228"/>
          </a:xfrm>
          <a:prstGeom prst="rect">
            <a:avLst/>
          </a:prstGeom>
          <a:effectLst>
            <a:outerShdw blurRad="25400" dir="17880000">
              <a:srgbClr val="000000">
                <a:alpha val="46000"/>
              </a:srgbClr>
            </a:outerShdw>
          </a:effectLst>
        </p:spPr>
        <p:txBody>
          <a:bodyPr vert="horz" lIns="91440" tIns="45720" rIns="91440" bIns="45720" rtlCol="0" anchor="t">
            <a:normAutofit/>
          </a:bodyPr>
          <a:lst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marL="1146175" lvl="2" algn="ctr">
              <a:lnSpc>
                <a:spcPct val="90000"/>
              </a:lnSpc>
              <a:buClr>
                <a:srgbClr val="FF0000"/>
              </a:buClr>
              <a:buSzTx/>
              <a:buNone/>
            </a:pPr>
            <a:endParaRPr lang="en-US" sz="2800" b="1" dirty="0">
              <a:solidFill>
                <a:schemeClr val="bg1"/>
              </a:solidFill>
              <a:effectLst>
                <a:outerShdw blurRad="38100" dist="38100" dir="2700000" algn="tl">
                  <a:srgbClr val="000000">
                    <a:alpha val="43137"/>
                  </a:srgbClr>
                </a:outerShdw>
              </a:effectLst>
              <a:latin typeface="Garamond" pitchFamily="18" charset="0"/>
            </a:endParaRPr>
          </a:p>
          <a:p>
            <a:pPr marL="36900" indent="0" algn="ctr">
              <a:buClr>
                <a:srgbClr val="66FFCC"/>
              </a:buClr>
              <a:buNone/>
            </a:pPr>
            <a:r>
              <a:rPr lang="en-US" altLang="en-US" sz="3000" i="1" dirty="0">
                <a:solidFill>
                  <a:schemeClr val="tx1"/>
                </a:solidFill>
                <a:effectLst/>
                <a:latin typeface="Times New Roman" pitchFamily="18" charset="0"/>
              </a:rPr>
              <a:t>What is the difference between a trip and an international experience?</a:t>
            </a:r>
          </a:p>
        </p:txBody>
      </p:sp>
      <p:pic>
        <p:nvPicPr>
          <p:cNvPr id="3" name="Picture 2"/>
          <p:cNvPicPr>
            <a:picLocks noChangeAspect="1"/>
          </p:cNvPicPr>
          <p:nvPr/>
        </p:nvPicPr>
        <p:blipFill>
          <a:blip r:embed="rId3"/>
          <a:stretch>
            <a:fillRect/>
          </a:stretch>
        </p:blipFill>
        <p:spPr>
          <a:xfrm>
            <a:off x="7876672" y="2745329"/>
            <a:ext cx="2598823" cy="3465097"/>
          </a:xfrm>
          <a:prstGeom prst="rect">
            <a:avLst/>
          </a:prstGeom>
          <a:ln>
            <a:solidFill>
              <a:srgbClr val="00B0F0"/>
            </a:solidFill>
          </a:ln>
          <a:effectLst>
            <a:glow rad="101600">
              <a:srgbClr val="00B0F0">
                <a:alpha val="60000"/>
              </a:srgbClr>
            </a:glo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16505" y="2745329"/>
            <a:ext cx="1867365" cy="3465097"/>
          </a:xfrm>
          <a:prstGeom prst="rect">
            <a:avLst/>
          </a:prstGeom>
          <a:effectLst>
            <a:glow rad="101600">
              <a:srgbClr val="66FFCC">
                <a:alpha val="60000"/>
              </a:srgbClr>
            </a:glow>
          </a:effectLst>
        </p:spPr>
      </p:pic>
      <p:pic>
        <p:nvPicPr>
          <p:cNvPr id="10" name="Picture 9"/>
          <p:cNvPicPr>
            <a:picLocks noChangeAspect="1"/>
          </p:cNvPicPr>
          <p:nvPr/>
        </p:nvPicPr>
        <p:blipFill>
          <a:blip r:embed="rId5"/>
          <a:stretch>
            <a:fillRect/>
          </a:stretch>
        </p:blipFill>
        <p:spPr>
          <a:xfrm>
            <a:off x="4032642" y="2833941"/>
            <a:ext cx="3388910" cy="3388910"/>
          </a:xfrm>
          <a:prstGeom prst="rect">
            <a:avLst/>
          </a:prstGeom>
          <a:effectLst>
            <a:glow rad="101600">
              <a:srgbClr val="6600FF">
                <a:alpha val="60000"/>
              </a:srgbClr>
            </a:glow>
          </a:effectLst>
        </p:spPr>
      </p:pic>
    </p:spTree>
    <p:extLst>
      <p:ext uri="{BB962C8B-B14F-4D97-AF65-F5344CB8AC3E}">
        <p14:creationId xmlns:p14="http://schemas.microsoft.com/office/powerpoint/2010/main" val="18357369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490" y="389298"/>
            <a:ext cx="7164194" cy="1143000"/>
          </a:xfrm>
        </p:spPr>
        <p:txBody>
          <a:bodyPr>
            <a:noAutofit/>
          </a:bodyPr>
          <a:lstStyle/>
          <a:p>
            <a:pPr algn="l"/>
            <a:r>
              <a:rPr lang="en-US" b="1" dirty="0">
                <a:solidFill>
                  <a:schemeClr val="tx1">
                    <a:lumMod val="75000"/>
                    <a:lumOff val="25000"/>
                  </a:schemeClr>
                </a:solidFill>
                <a:latin typeface="Calibri" panose="020F0502020204030204" pitchFamily="34" charset="0"/>
                <a:cs typeface="Calibri" panose="020F0502020204030204" pitchFamily="34" charset="0"/>
              </a:rPr>
              <a:t>Goals and Action Plans</a:t>
            </a:r>
            <a:endParaRPr lang="en-US" b="1" dirty="0">
              <a:solidFill>
                <a:schemeClr val="tx1">
                  <a:lumMod val="75000"/>
                  <a:lumOff val="2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16" name="Rectangle 3"/>
          <p:cNvSpPr txBox="1">
            <a:spLocks/>
          </p:cNvSpPr>
          <p:nvPr/>
        </p:nvSpPr>
        <p:spPr>
          <a:xfrm>
            <a:off x="657726" y="1355834"/>
            <a:ext cx="11375352" cy="4263118"/>
          </a:xfrm>
          <a:prstGeom prst="rect">
            <a:avLst/>
          </a:prstGeom>
          <a:effectLst>
            <a:outerShdw blurRad="25400" dir="17880000">
              <a:srgbClr val="000000">
                <a:alpha val="46000"/>
              </a:srgbClr>
            </a:outerShdw>
          </a:effectLst>
        </p:spPr>
        <p:txBody>
          <a:bodyPr vert="horz" lIns="91440" tIns="45720" rIns="91440" bIns="45720" rtlCol="0" anchor="t">
            <a:normAutofit/>
          </a:bodyPr>
          <a:lst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marL="1146175" lvl="2" algn="ctr">
              <a:lnSpc>
                <a:spcPct val="90000"/>
              </a:lnSpc>
              <a:buClr>
                <a:srgbClr val="FF0000"/>
              </a:buClr>
              <a:buSzTx/>
              <a:buNone/>
            </a:pPr>
            <a:endParaRPr lang="en-US" sz="28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a:buClr>
                <a:srgbClr val="66FFCC"/>
              </a:buClr>
              <a:buFont typeface="Wingdings" panose="05000000000000000000" pitchFamily="2" charset="2"/>
              <a:buChar char="§"/>
            </a:pPr>
            <a:r>
              <a:rPr lang="en-US" altLang="en-US" sz="3200" dirty="0">
                <a:solidFill>
                  <a:schemeClr val="tx1"/>
                </a:solidFill>
                <a:effectLst/>
                <a:latin typeface="Calibri" panose="020F0502020204030204" pitchFamily="34" charset="0"/>
                <a:cs typeface="Calibri" panose="020F0502020204030204" pitchFamily="34" charset="0"/>
              </a:rPr>
              <a:t>Opportunity for you to articulate the impact you want to make in your study abroad country as well as what you want to get out of this experience, academically, personally, and professionally</a:t>
            </a:r>
          </a:p>
          <a:p>
            <a:pPr>
              <a:buClr>
                <a:srgbClr val="66FFCC"/>
              </a:buClr>
              <a:buFont typeface="Wingdings" panose="05000000000000000000" pitchFamily="2" charset="2"/>
              <a:buChar char="§"/>
            </a:pPr>
            <a:r>
              <a:rPr lang="en-US" altLang="en-US" sz="3200" dirty="0">
                <a:solidFill>
                  <a:srgbClr val="00B0F0"/>
                </a:solidFill>
                <a:effectLst/>
                <a:latin typeface="Calibri" panose="020F0502020204030204" pitchFamily="34" charset="0"/>
                <a:cs typeface="Calibri" panose="020F0502020204030204" pitchFamily="34" charset="0"/>
              </a:rPr>
              <a:t>Mentor</a:t>
            </a:r>
            <a:r>
              <a:rPr lang="en-US" altLang="en-US" sz="3200" dirty="0">
                <a:latin typeface="Calibri" panose="020F0502020204030204" pitchFamily="34" charset="0"/>
                <a:cs typeface="Calibri" panose="020F0502020204030204" pitchFamily="34" charset="0"/>
              </a:rPr>
              <a:t>: </a:t>
            </a:r>
            <a:r>
              <a:rPr lang="en-US" altLang="en-US" sz="3200" dirty="0">
                <a:solidFill>
                  <a:schemeClr val="tx1"/>
                </a:solidFill>
                <a:effectLst/>
                <a:latin typeface="Calibri" panose="020F0502020204030204" pitchFamily="34" charset="0"/>
                <a:cs typeface="Calibri" panose="020F0502020204030204" pitchFamily="34" charset="0"/>
              </a:rPr>
              <a:t>What did you accomplish while you were abroad?</a:t>
            </a:r>
          </a:p>
          <a:p>
            <a:pPr>
              <a:buClr>
                <a:srgbClr val="66FFCC"/>
              </a:buClr>
              <a:buFont typeface="Wingdings" panose="05000000000000000000" pitchFamily="2" charset="2"/>
              <a:buChar char="§"/>
            </a:pPr>
            <a:r>
              <a:rPr lang="en-US" altLang="en-US" sz="3200" dirty="0">
                <a:solidFill>
                  <a:srgbClr val="00B0F0"/>
                </a:solidFill>
                <a:effectLst/>
                <a:latin typeface="Calibri" panose="020F0502020204030204" pitchFamily="34" charset="0"/>
                <a:cs typeface="Calibri" panose="020F0502020204030204" pitchFamily="34" charset="0"/>
              </a:rPr>
              <a:t>Mentee</a:t>
            </a:r>
            <a:r>
              <a:rPr lang="en-US" altLang="en-US" sz="3200" dirty="0">
                <a:latin typeface="Calibri" panose="020F0502020204030204" pitchFamily="34" charset="0"/>
                <a:cs typeface="Calibri" panose="020F0502020204030204" pitchFamily="34" charset="0"/>
              </a:rPr>
              <a:t>: </a:t>
            </a:r>
            <a:r>
              <a:rPr lang="en-US" altLang="en-US" sz="3200" dirty="0">
                <a:solidFill>
                  <a:schemeClr val="tx1"/>
                </a:solidFill>
                <a:effectLst/>
                <a:latin typeface="Calibri" panose="020F0502020204030204" pitchFamily="34" charset="0"/>
                <a:cs typeface="Calibri" panose="020F0502020204030204" pitchFamily="34" charset="0"/>
              </a:rPr>
              <a:t>What do you want to get out of this experience?</a:t>
            </a:r>
          </a:p>
        </p:txBody>
      </p:sp>
    </p:spTree>
    <p:extLst>
      <p:ext uri="{BB962C8B-B14F-4D97-AF65-F5344CB8AC3E}">
        <p14:creationId xmlns:p14="http://schemas.microsoft.com/office/powerpoint/2010/main" val="11532420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7926" y="385118"/>
            <a:ext cx="8274578" cy="1143000"/>
          </a:xfrm>
        </p:spPr>
        <p:txBody>
          <a:bodyPr>
            <a:noAutofit/>
          </a:bodyPr>
          <a:lstStyle/>
          <a:p>
            <a:r>
              <a:rPr lang="en-US" b="1" dirty="0">
                <a:solidFill>
                  <a:schemeClr val="tx1">
                    <a:lumMod val="75000"/>
                    <a:lumOff val="25000"/>
                  </a:schemeClr>
                </a:solidFill>
                <a:latin typeface="Calibri" panose="020F0502020204030204" pitchFamily="34" charset="0"/>
                <a:cs typeface="Calibri" panose="020F0502020204030204" pitchFamily="34" charset="0"/>
              </a:rPr>
              <a:t>Understanding Cultural Values</a:t>
            </a:r>
            <a:endParaRPr lang="en-US" b="1" dirty="0">
              <a:solidFill>
                <a:schemeClr val="tx1">
                  <a:lumMod val="75000"/>
                  <a:lumOff val="2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16" name="Rectangle 3"/>
          <p:cNvSpPr txBox="1">
            <a:spLocks/>
          </p:cNvSpPr>
          <p:nvPr/>
        </p:nvSpPr>
        <p:spPr>
          <a:xfrm>
            <a:off x="557926" y="1750985"/>
            <a:ext cx="11762411" cy="3880924"/>
          </a:xfrm>
          <a:prstGeom prst="rect">
            <a:avLst/>
          </a:prstGeom>
          <a:effectLst>
            <a:outerShdw blurRad="25400" dir="17880000">
              <a:srgbClr val="000000">
                <a:alpha val="46000"/>
              </a:srgbClr>
            </a:outerShdw>
          </a:effectLst>
        </p:spPr>
        <p:txBody>
          <a:bodyPr vert="horz" lIns="91440" tIns="45720" rIns="91440" bIns="45720" rtlCol="0" anchor="t">
            <a:normAutofit fontScale="85000" lnSpcReduction="20000"/>
          </a:bodyPr>
          <a:lst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marL="1146175" lvl="2" algn="ctr">
              <a:lnSpc>
                <a:spcPct val="90000"/>
              </a:lnSpc>
              <a:buClr>
                <a:srgbClr val="FF0000"/>
              </a:buClr>
              <a:buSzTx/>
              <a:buNone/>
            </a:pPr>
            <a:endParaRPr lang="en-US" sz="2800" b="1" dirty="0">
              <a:solidFill>
                <a:schemeClr val="tx1">
                  <a:lumMod val="75000"/>
                  <a:lumOff val="25000"/>
                </a:schemeClr>
              </a:solidFill>
              <a:effectLst/>
              <a:latin typeface="Calibri" panose="020F0502020204030204" pitchFamily="34" charset="0"/>
              <a:cs typeface="Calibri" panose="020F0502020204030204" pitchFamily="34" charset="0"/>
            </a:endParaRPr>
          </a:p>
          <a:p>
            <a:pPr marL="0" indent="0">
              <a:buNone/>
            </a:pPr>
            <a:r>
              <a:rPr lang="en-US" altLang="en-US" sz="4000" b="1" dirty="0">
                <a:solidFill>
                  <a:schemeClr val="tx1">
                    <a:lumMod val="75000"/>
                    <a:lumOff val="25000"/>
                  </a:schemeClr>
                </a:solidFill>
                <a:effectLst/>
                <a:latin typeface="Calibri" panose="020F0502020204030204" pitchFamily="34" charset="0"/>
                <a:cs typeface="Calibri" panose="020F0502020204030204" pitchFamily="34" charset="0"/>
              </a:rPr>
              <a:t>Understanding Cultural Values will allow you to:</a:t>
            </a:r>
            <a:endParaRPr lang="en-US" altLang="en-US" sz="4000" dirty="0">
              <a:solidFill>
                <a:schemeClr val="tx1">
                  <a:lumMod val="75000"/>
                  <a:lumOff val="25000"/>
                </a:schemeClr>
              </a:solidFill>
              <a:effectLst/>
              <a:latin typeface="Calibri" panose="020F0502020204030204" pitchFamily="34" charset="0"/>
              <a:cs typeface="Calibri" panose="020F0502020204030204" pitchFamily="34" charset="0"/>
            </a:endParaRPr>
          </a:p>
          <a:p>
            <a:pPr>
              <a:buClr>
                <a:srgbClr val="66FFCC"/>
              </a:buClr>
              <a:buFont typeface="Wingdings" panose="05000000000000000000" pitchFamily="2" charset="2"/>
              <a:buChar char="§"/>
            </a:pPr>
            <a:r>
              <a:rPr lang="en-US" altLang="en-US" sz="3200" dirty="0">
                <a:solidFill>
                  <a:schemeClr val="tx1">
                    <a:lumMod val="75000"/>
                    <a:lumOff val="25000"/>
                  </a:schemeClr>
                </a:solidFill>
                <a:effectLst/>
                <a:latin typeface="Calibri" panose="020F0502020204030204" pitchFamily="34" charset="0"/>
                <a:cs typeface="Calibri" panose="020F0502020204030204" pitchFamily="34" charset="0"/>
              </a:rPr>
              <a:t>Come into a deeper understanding of the culture, norms, and customs of your study abroad destination.</a:t>
            </a:r>
          </a:p>
          <a:p>
            <a:pPr>
              <a:buClr>
                <a:srgbClr val="66FFCC"/>
              </a:buClr>
              <a:buFont typeface="Wingdings" panose="05000000000000000000" pitchFamily="2" charset="2"/>
              <a:buChar char="§"/>
            </a:pPr>
            <a:r>
              <a:rPr lang="en-US" altLang="en-US" sz="3200" dirty="0">
                <a:solidFill>
                  <a:schemeClr val="tx1">
                    <a:lumMod val="75000"/>
                    <a:lumOff val="25000"/>
                  </a:schemeClr>
                </a:solidFill>
                <a:effectLst/>
                <a:latin typeface="Calibri" panose="020F0502020204030204" pitchFamily="34" charset="0"/>
                <a:cs typeface="Calibri" panose="020F0502020204030204" pitchFamily="34" charset="0"/>
              </a:rPr>
              <a:t>Gain a deeper understanding for your own personal strengths and weaknesses.</a:t>
            </a:r>
          </a:p>
          <a:p>
            <a:pPr>
              <a:buClr>
                <a:srgbClr val="66FFCC"/>
              </a:buClr>
              <a:buFont typeface="Wingdings" panose="05000000000000000000" pitchFamily="2" charset="2"/>
              <a:buChar char="§"/>
            </a:pPr>
            <a:r>
              <a:rPr lang="en-US" altLang="en-US" sz="3200" dirty="0">
                <a:solidFill>
                  <a:schemeClr val="tx1">
                    <a:lumMod val="75000"/>
                    <a:lumOff val="25000"/>
                  </a:schemeClr>
                </a:solidFill>
                <a:effectLst/>
                <a:latin typeface="Calibri" panose="020F0502020204030204" pitchFamily="34" charset="0"/>
                <a:cs typeface="Calibri" panose="020F0502020204030204" pitchFamily="34" charset="0"/>
              </a:rPr>
              <a:t>Develop new skills, in part, in order to adapt to your new environment.</a:t>
            </a:r>
          </a:p>
          <a:p>
            <a:pPr>
              <a:buClr>
                <a:srgbClr val="66FFCC"/>
              </a:buClr>
              <a:buFont typeface="Wingdings" panose="05000000000000000000" pitchFamily="2" charset="2"/>
              <a:buChar char="§"/>
            </a:pPr>
            <a:r>
              <a:rPr lang="en-US" altLang="en-US" sz="3200" dirty="0">
                <a:solidFill>
                  <a:schemeClr val="tx1">
                    <a:lumMod val="75000"/>
                    <a:lumOff val="25000"/>
                  </a:schemeClr>
                </a:solidFill>
                <a:effectLst/>
                <a:latin typeface="Calibri" panose="020F0502020204030204" pitchFamily="34" charset="0"/>
                <a:cs typeface="Calibri" panose="020F0502020204030204" pitchFamily="34" charset="0"/>
              </a:rPr>
              <a:t>Evaluate your life and the world from a different point of view.</a:t>
            </a:r>
          </a:p>
          <a:p>
            <a:pPr>
              <a:buClr>
                <a:srgbClr val="66FFCC"/>
              </a:buClr>
              <a:buFont typeface="Wingdings" panose="05000000000000000000" pitchFamily="2" charset="2"/>
              <a:buChar char="§"/>
            </a:pPr>
            <a:r>
              <a:rPr lang="en-US" altLang="en-US" sz="3200" dirty="0">
                <a:solidFill>
                  <a:schemeClr val="tx1">
                    <a:lumMod val="75000"/>
                    <a:lumOff val="25000"/>
                  </a:schemeClr>
                </a:solidFill>
                <a:effectLst/>
                <a:latin typeface="Calibri" panose="020F0502020204030204" pitchFamily="34" charset="0"/>
                <a:cs typeface="Calibri" panose="020F0502020204030204" pitchFamily="34" charset="0"/>
              </a:rPr>
              <a:t>Examine your own culture from a new perspective.</a:t>
            </a:r>
          </a:p>
        </p:txBody>
      </p:sp>
    </p:spTree>
    <p:extLst>
      <p:ext uri="{BB962C8B-B14F-4D97-AF65-F5344CB8AC3E}">
        <p14:creationId xmlns:p14="http://schemas.microsoft.com/office/powerpoint/2010/main" val="32692701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9389" y="368108"/>
            <a:ext cx="8499059" cy="1143000"/>
          </a:xfrm>
        </p:spPr>
        <p:txBody>
          <a:bodyPr>
            <a:noAutofit/>
          </a:bodyPr>
          <a:lstStyle/>
          <a:p>
            <a:r>
              <a:rPr lang="en-US" b="1" dirty="0">
                <a:solidFill>
                  <a:schemeClr val="tx1">
                    <a:lumMod val="75000"/>
                    <a:lumOff val="25000"/>
                  </a:schemeClr>
                </a:solidFill>
                <a:latin typeface="Calibri" panose="020F0502020204030204" pitchFamily="34" charset="0"/>
                <a:cs typeface="Calibri" panose="020F0502020204030204" pitchFamily="34" charset="0"/>
              </a:rPr>
              <a:t>Understanding Cultural Values</a:t>
            </a:r>
            <a:endParaRPr lang="en-US" b="1" dirty="0">
              <a:solidFill>
                <a:schemeClr val="tx1">
                  <a:lumMod val="75000"/>
                  <a:lumOff val="2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16" name="Rectangle 3"/>
          <p:cNvSpPr txBox="1">
            <a:spLocks/>
          </p:cNvSpPr>
          <p:nvPr/>
        </p:nvSpPr>
        <p:spPr>
          <a:xfrm>
            <a:off x="529389" y="1443789"/>
            <a:ext cx="11504394" cy="5046103"/>
          </a:xfrm>
          <a:prstGeom prst="rect">
            <a:avLst/>
          </a:prstGeom>
          <a:effectLst>
            <a:outerShdw blurRad="25400" dir="17880000">
              <a:srgbClr val="000000">
                <a:alpha val="46000"/>
              </a:srgbClr>
            </a:outerShdw>
          </a:effectLst>
        </p:spPr>
        <p:txBody>
          <a:bodyPr vert="horz" lIns="91440" tIns="45720" rIns="91440" bIns="45720" rtlCol="0" anchor="t">
            <a:normAutofit fontScale="85000" lnSpcReduction="20000"/>
          </a:bodyPr>
          <a:lst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marL="1387375" lvl="2" indent="-457200" algn="ctr">
              <a:lnSpc>
                <a:spcPct val="90000"/>
              </a:lnSpc>
              <a:buClr>
                <a:srgbClr val="66FFCC"/>
              </a:buClr>
              <a:buSzTx/>
              <a:buFont typeface="Wingdings" panose="05000000000000000000" pitchFamily="2" charset="2"/>
              <a:buChar char="§"/>
            </a:pPr>
            <a:endParaRPr lang="en-US" sz="28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a:buClr>
                <a:srgbClr val="66FFCC"/>
              </a:buClr>
              <a:buFont typeface="Wingdings" panose="05000000000000000000" pitchFamily="2" charset="2"/>
              <a:buChar char="§"/>
            </a:pPr>
            <a:r>
              <a:rPr lang="en-US" altLang="en-US" sz="3100" dirty="0">
                <a:solidFill>
                  <a:srgbClr val="00B0F0"/>
                </a:solidFill>
                <a:effectLst/>
                <a:latin typeface="Calibri" panose="020F0502020204030204" pitchFamily="34" charset="0"/>
                <a:cs typeface="Calibri" panose="020F0502020204030204" pitchFamily="34" charset="0"/>
              </a:rPr>
              <a:t>Pay Attention</a:t>
            </a:r>
          </a:p>
          <a:p>
            <a:pPr lvl="1">
              <a:buClr>
                <a:srgbClr val="66FFCC"/>
              </a:buClr>
              <a:buFont typeface="Wingdings" panose="05000000000000000000" pitchFamily="2" charset="2"/>
              <a:buChar char="§"/>
            </a:pPr>
            <a:r>
              <a:rPr lang="en-US" altLang="en-US" sz="2600" dirty="0">
                <a:solidFill>
                  <a:schemeClr val="tx1"/>
                </a:solidFill>
                <a:effectLst/>
                <a:latin typeface="Calibri" panose="020F0502020204030204" pitchFamily="34" charset="0"/>
                <a:cs typeface="Calibri" panose="020F0502020204030204" pitchFamily="34" charset="0"/>
              </a:rPr>
              <a:t>Keep an open mind and pay close attention to your physical surroundings</a:t>
            </a:r>
          </a:p>
          <a:p>
            <a:pPr lvl="1">
              <a:buClr>
                <a:srgbClr val="66FFCC"/>
              </a:buClr>
              <a:buFont typeface="Wingdings" panose="05000000000000000000" pitchFamily="2" charset="2"/>
              <a:buChar char="§"/>
            </a:pPr>
            <a:r>
              <a:rPr lang="en-US" altLang="en-US" sz="2600" dirty="0">
                <a:solidFill>
                  <a:schemeClr val="tx1"/>
                </a:solidFill>
                <a:effectLst/>
                <a:latin typeface="Calibri" panose="020F0502020204030204" pitchFamily="34" charset="0"/>
                <a:cs typeface="Calibri" panose="020F0502020204030204" pitchFamily="34" charset="0"/>
              </a:rPr>
              <a:t>Take in the sounds and smells of your new environment, be observant to nonverbal communication, and observe the cultural interactions taking place.</a:t>
            </a:r>
            <a:endParaRPr lang="en-US" altLang="en-US" sz="2600" dirty="0">
              <a:latin typeface="Calibri" panose="020F0502020204030204" pitchFamily="34" charset="0"/>
              <a:cs typeface="Calibri" panose="020F0502020204030204" pitchFamily="34" charset="0"/>
            </a:endParaRPr>
          </a:p>
          <a:p>
            <a:pPr>
              <a:buClr>
                <a:srgbClr val="66FFCC"/>
              </a:buClr>
              <a:buFont typeface="Wingdings" panose="05000000000000000000" pitchFamily="2" charset="2"/>
              <a:buChar char="§"/>
            </a:pPr>
            <a:r>
              <a:rPr lang="en-US" altLang="en-US" sz="3100" dirty="0">
                <a:solidFill>
                  <a:srgbClr val="00B0F0"/>
                </a:solidFill>
                <a:effectLst/>
                <a:latin typeface="Calibri" panose="020F0502020204030204" pitchFamily="34" charset="0"/>
                <a:cs typeface="Calibri" panose="020F0502020204030204" pitchFamily="34" charset="0"/>
              </a:rPr>
              <a:t>Respectfully Engage</a:t>
            </a:r>
          </a:p>
          <a:p>
            <a:pPr lvl="1">
              <a:buClr>
                <a:srgbClr val="66FFCC"/>
              </a:buClr>
              <a:buFont typeface="Wingdings" panose="05000000000000000000" pitchFamily="2" charset="2"/>
              <a:buChar char="§"/>
            </a:pPr>
            <a:r>
              <a:rPr lang="en-US" altLang="en-US" sz="2600" dirty="0">
                <a:solidFill>
                  <a:schemeClr val="tx1"/>
                </a:solidFill>
                <a:effectLst/>
                <a:latin typeface="Calibri" panose="020F0502020204030204" pitchFamily="34" charset="0"/>
                <a:cs typeface="Calibri" panose="020F0502020204030204" pitchFamily="34" charset="0"/>
              </a:rPr>
              <a:t>Talk with local people, get involved in cultural events, practice the language, and try the local food.</a:t>
            </a:r>
          </a:p>
          <a:p>
            <a:pPr lvl="1">
              <a:buClr>
                <a:srgbClr val="66FFCC"/>
              </a:buClr>
              <a:buFont typeface="Wingdings" panose="05000000000000000000" pitchFamily="2" charset="2"/>
              <a:buChar char="§"/>
            </a:pPr>
            <a:r>
              <a:rPr lang="en-US" altLang="en-US" sz="2600" dirty="0">
                <a:solidFill>
                  <a:schemeClr val="tx1"/>
                </a:solidFill>
                <a:effectLst/>
                <a:latin typeface="Calibri" panose="020F0502020204030204" pitchFamily="34" charset="0"/>
                <a:cs typeface="Calibri" panose="020F0502020204030204" pitchFamily="34" charset="0"/>
              </a:rPr>
              <a:t>Avoid stereotyping.</a:t>
            </a:r>
            <a:endParaRPr lang="en-US" altLang="en-US" sz="2600" dirty="0">
              <a:latin typeface="Calibri" panose="020F0502020204030204" pitchFamily="34" charset="0"/>
              <a:cs typeface="Calibri" panose="020F0502020204030204" pitchFamily="34" charset="0"/>
            </a:endParaRPr>
          </a:p>
          <a:p>
            <a:pPr>
              <a:buClr>
                <a:srgbClr val="66FFCC"/>
              </a:buClr>
              <a:buFont typeface="Wingdings" panose="05000000000000000000" pitchFamily="2" charset="2"/>
              <a:buChar char="§"/>
            </a:pPr>
            <a:r>
              <a:rPr lang="en-US" altLang="en-US" sz="3100" dirty="0">
                <a:solidFill>
                  <a:srgbClr val="00B0F0"/>
                </a:solidFill>
                <a:effectLst/>
                <a:latin typeface="Calibri" panose="020F0502020204030204" pitchFamily="34" charset="0"/>
                <a:cs typeface="Calibri" panose="020F0502020204030204" pitchFamily="34" charset="0"/>
              </a:rPr>
              <a:t>Reflect Continuously</a:t>
            </a:r>
          </a:p>
          <a:p>
            <a:pPr lvl="1">
              <a:buClr>
                <a:srgbClr val="66FFCC"/>
              </a:buClr>
              <a:buFont typeface="Wingdings" panose="05000000000000000000" pitchFamily="2" charset="2"/>
              <a:buChar char="§"/>
            </a:pPr>
            <a:r>
              <a:rPr lang="en-US" altLang="en-US" sz="2600" dirty="0">
                <a:solidFill>
                  <a:schemeClr val="tx1"/>
                </a:solidFill>
                <a:effectLst/>
                <a:latin typeface="Calibri" panose="020F0502020204030204" pitchFamily="34" charset="0"/>
                <a:cs typeface="Calibri" panose="020F0502020204030204" pitchFamily="34" charset="0"/>
              </a:rPr>
              <a:t>Take time to process what you are observing by: journaling, talking with a friend, talking with a faculty member, and by looking for connections between what you are personally experiencing and what you are learning about in class.  </a:t>
            </a:r>
          </a:p>
        </p:txBody>
      </p:sp>
    </p:spTree>
    <p:extLst>
      <p:ext uri="{BB962C8B-B14F-4D97-AF65-F5344CB8AC3E}">
        <p14:creationId xmlns:p14="http://schemas.microsoft.com/office/powerpoint/2010/main" val="31952776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62334" y="3230315"/>
            <a:ext cx="8067332" cy="769441"/>
          </a:xfrm>
          <a:prstGeom prst="rect">
            <a:avLst/>
          </a:prstGeom>
        </p:spPr>
        <p:txBody>
          <a:bodyPr wrap="square">
            <a:spAutoFit/>
          </a:bodyPr>
          <a:lstStyle/>
          <a:p>
            <a:pPr lvl="0" algn="ctr">
              <a:defRPr/>
            </a:pPr>
            <a:r>
              <a:rPr lang="en-US" sz="4400" b="1" dirty="0">
                <a:solidFill>
                  <a:schemeClr val="tx1">
                    <a:lumMod val="75000"/>
                    <a:lumOff val="25000"/>
                  </a:schemeClr>
                </a:solidFill>
                <a:latin typeface="Calibri" panose="020F0502020204030204" pitchFamily="34" charset="0"/>
                <a:cs typeface="Calibri" panose="020F0502020204030204" pitchFamily="34" charset="0"/>
              </a:rPr>
              <a:t>Culture Shock</a:t>
            </a:r>
            <a:endParaRPr kumimoji="0" lang="en-US" sz="3200" b="1" i="0" u="none" strike="noStrike" kern="0" cap="none" spc="0" normalizeH="0" baseline="0" noProof="0" dirty="0">
              <a:ln>
                <a:noFill/>
              </a:ln>
              <a:solidFill>
                <a:schemeClr val="tx1">
                  <a:lumMod val="75000"/>
                  <a:lumOff val="25000"/>
                </a:schemeClr>
              </a:solidFill>
              <a:effectLst>
                <a:outerShdw blurRad="38100" dist="38100" dir="2700000" algn="tl">
                  <a:srgbClr val="000000"/>
                </a:outerShdw>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096678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3479" y="369213"/>
            <a:ext cx="7306060" cy="1143000"/>
          </a:xfrm>
        </p:spPr>
        <p:txBody>
          <a:bodyPr>
            <a:noAutofit/>
          </a:bodyPr>
          <a:lstStyle/>
          <a:p>
            <a:r>
              <a:rPr lang="en-US" b="1" dirty="0">
                <a:solidFill>
                  <a:schemeClr val="tx1">
                    <a:lumMod val="75000"/>
                    <a:lumOff val="25000"/>
                  </a:schemeClr>
                </a:solidFill>
                <a:latin typeface="Calibri" panose="020F0502020204030204" pitchFamily="34" charset="0"/>
                <a:cs typeface="Calibri" panose="020F0502020204030204" pitchFamily="34" charset="0"/>
              </a:rPr>
              <a:t>What is Culture Shock?</a:t>
            </a:r>
            <a:endParaRPr lang="en-US" b="1" dirty="0">
              <a:solidFill>
                <a:schemeClr val="tx1">
                  <a:lumMod val="75000"/>
                  <a:lumOff val="2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16" name="Rectangle 3"/>
          <p:cNvSpPr txBox="1">
            <a:spLocks/>
          </p:cNvSpPr>
          <p:nvPr/>
        </p:nvSpPr>
        <p:spPr>
          <a:xfrm>
            <a:off x="853479" y="1449775"/>
            <a:ext cx="7306060" cy="4758519"/>
          </a:xfrm>
          <a:prstGeom prst="rect">
            <a:avLst/>
          </a:prstGeom>
          <a:effectLst>
            <a:outerShdw blurRad="25400" dir="17880000">
              <a:srgbClr val="000000">
                <a:alpha val="46000"/>
              </a:srgbClr>
            </a:outerShdw>
          </a:effectLst>
        </p:spPr>
        <p:txBody>
          <a:bodyPr vert="horz" lIns="91440" tIns="45720" rIns="91440" bIns="45720" rtlCol="0" anchor="t">
            <a:noAutofit/>
          </a:bodyPr>
          <a:lst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marL="1146175" lvl="2" algn="ctr">
              <a:lnSpc>
                <a:spcPct val="90000"/>
              </a:lnSpc>
              <a:buClr>
                <a:srgbClr val="FF0000"/>
              </a:buClr>
              <a:buSzTx/>
              <a:buNone/>
            </a:pPr>
            <a:endParaRPr lang="en-US" sz="2800" b="1"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a:buClr>
                <a:srgbClr val="66FFCC"/>
              </a:buClr>
              <a:buFont typeface="Wingdings" panose="05000000000000000000" pitchFamily="2" charset="2"/>
              <a:buChar char="§"/>
            </a:pPr>
            <a:r>
              <a:rPr lang="en-US" altLang="en-US" sz="2800" i="1" dirty="0">
                <a:solidFill>
                  <a:schemeClr val="tx1"/>
                </a:solidFill>
                <a:latin typeface="Calibri" panose="020F0502020204030204" pitchFamily="34" charset="0"/>
                <a:cs typeface="Calibri" panose="020F0502020204030204" pitchFamily="34" charset="0"/>
              </a:rPr>
              <a:t>“The alienation, confusions, surprise, etc. that may be experienced by someone encountering unfamiliar surroundings, a strange city or community, or a different culture or experiencing interpersonal interactions that involve behaviors and/or values that are different from those engrained in one’s one culture.” </a:t>
            </a:r>
            <a:r>
              <a:rPr lang="en-US" altLang="en-US" sz="2800" dirty="0">
                <a:solidFill>
                  <a:schemeClr val="tx1"/>
                </a:solidFill>
                <a:latin typeface="Calibri" panose="020F0502020204030204" pitchFamily="34" charset="0"/>
                <a:cs typeface="Calibri" panose="020F0502020204030204" pitchFamily="34" charset="0"/>
              </a:rPr>
              <a:t>Webster’s 3rd College Dictionary  </a:t>
            </a:r>
          </a:p>
        </p:txBody>
      </p:sp>
      <p:pic>
        <p:nvPicPr>
          <p:cNvPr id="1026" name="Picture 2" descr="http://www.viraheinz.pitt.edu/sites/default/files/uploads/pictures/PreDeparture/Culture%20Shock.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33461" y="2312827"/>
            <a:ext cx="3228902" cy="3228902"/>
          </a:xfrm>
          <a:prstGeom prst="rect">
            <a:avLst/>
          </a:prstGeom>
          <a:noFill/>
          <a:ln>
            <a:solidFill>
              <a:schemeClr val="tx1">
                <a:lumMod val="8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44430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0977" y="369213"/>
            <a:ext cx="7306060" cy="1143000"/>
          </a:xfrm>
        </p:spPr>
        <p:txBody>
          <a:bodyPr>
            <a:noAutofit/>
          </a:bodyPr>
          <a:lstStyle/>
          <a:p>
            <a:r>
              <a:rPr lang="en-US" b="1" dirty="0">
                <a:solidFill>
                  <a:schemeClr val="tx1">
                    <a:lumMod val="75000"/>
                    <a:lumOff val="25000"/>
                  </a:schemeClr>
                </a:solidFill>
                <a:latin typeface="Calibri" panose="020F0502020204030204" pitchFamily="34" charset="0"/>
                <a:cs typeface="Calibri" panose="020F0502020204030204" pitchFamily="34" charset="0"/>
              </a:rPr>
              <a:t>Stages of Culture Shock</a:t>
            </a:r>
            <a:endParaRPr lang="en-US" b="1" dirty="0">
              <a:solidFill>
                <a:schemeClr val="tx1">
                  <a:lumMod val="75000"/>
                  <a:lumOff val="2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16" name="Rectangle 3"/>
          <p:cNvSpPr txBox="1">
            <a:spLocks/>
          </p:cNvSpPr>
          <p:nvPr/>
        </p:nvSpPr>
        <p:spPr>
          <a:xfrm>
            <a:off x="466816" y="1299411"/>
            <a:ext cx="11148158" cy="5052528"/>
          </a:xfrm>
          <a:prstGeom prst="rect">
            <a:avLst/>
          </a:prstGeom>
          <a:effectLst>
            <a:outerShdw blurRad="25400" dir="17880000">
              <a:srgbClr val="000000">
                <a:alpha val="46000"/>
              </a:srgbClr>
            </a:outerShdw>
          </a:effectLst>
        </p:spPr>
        <p:txBody>
          <a:bodyPr vert="horz" lIns="91440" tIns="45720" rIns="91440" bIns="45720" rtlCol="0" anchor="t">
            <a:normAutofit fontScale="92500"/>
          </a:bodyPr>
          <a:lst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marL="1146175" lvl="2" algn="ctr">
              <a:lnSpc>
                <a:spcPct val="90000"/>
              </a:lnSpc>
              <a:buClr>
                <a:srgbClr val="FF0000"/>
              </a:buClr>
              <a:buSzTx/>
              <a:buNone/>
            </a:pPr>
            <a:endParaRPr lang="en-US" sz="28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494100" indent="-457200">
              <a:buClr>
                <a:srgbClr val="66FFCC"/>
              </a:buClr>
              <a:buFont typeface="+mj-lt"/>
              <a:buAutoNum type="arabicPeriod"/>
            </a:pPr>
            <a:r>
              <a:rPr lang="en-US" altLang="en-US" sz="2400" b="1" dirty="0">
                <a:solidFill>
                  <a:srgbClr val="00B0F0"/>
                </a:solidFill>
                <a:effectLst/>
                <a:latin typeface="Calibri" panose="020F0502020204030204" pitchFamily="34" charset="0"/>
                <a:cs typeface="Calibri" panose="020F0502020204030204" pitchFamily="34" charset="0"/>
              </a:rPr>
              <a:t>Pre-Departure:  </a:t>
            </a:r>
            <a:r>
              <a:rPr lang="en-US" altLang="en-US" sz="2400" dirty="0">
                <a:solidFill>
                  <a:schemeClr val="tx1"/>
                </a:solidFill>
                <a:effectLst/>
                <a:latin typeface="Calibri" panose="020F0502020204030204" pitchFamily="34" charset="0"/>
                <a:cs typeface="Calibri" panose="020F0502020204030204" pitchFamily="34" charset="0"/>
              </a:rPr>
              <a:t>In the midst of packing and researching your host country, you feel a mixture of excitement and nervousness about your time abroad</a:t>
            </a:r>
          </a:p>
          <a:p>
            <a:pPr marL="494100" indent="-457200">
              <a:buClr>
                <a:srgbClr val="66FFCC"/>
              </a:buClr>
              <a:buFont typeface="+mj-lt"/>
              <a:buAutoNum type="arabicPeriod"/>
            </a:pPr>
            <a:r>
              <a:rPr lang="en-US" altLang="en-US" sz="2400" b="1" dirty="0">
                <a:solidFill>
                  <a:srgbClr val="00B0F0"/>
                </a:solidFill>
                <a:effectLst/>
                <a:latin typeface="Calibri" panose="020F0502020204030204" pitchFamily="34" charset="0"/>
                <a:cs typeface="Calibri" panose="020F0502020204030204" pitchFamily="34" charset="0"/>
              </a:rPr>
              <a:t>Honeymoon: </a:t>
            </a:r>
            <a:r>
              <a:rPr lang="en-US" altLang="en-US" sz="2400" dirty="0">
                <a:solidFill>
                  <a:schemeClr val="tx1"/>
                </a:solidFill>
                <a:effectLst/>
                <a:latin typeface="Calibri" panose="020F0502020204030204" pitchFamily="34" charset="0"/>
                <a:cs typeface="Calibri" panose="020F0502020204030204" pitchFamily="34" charset="0"/>
              </a:rPr>
              <a:t>Upon arriving your host country, your excitement is through the roof! From taking photos to waiting for a bus, every moment seems like a thrilling adventure</a:t>
            </a:r>
          </a:p>
          <a:p>
            <a:pPr marL="494100" indent="-457200">
              <a:buClr>
                <a:srgbClr val="66FFCC"/>
              </a:buClr>
              <a:buFont typeface="+mj-lt"/>
              <a:buAutoNum type="arabicPeriod"/>
            </a:pPr>
            <a:r>
              <a:rPr lang="en-US" altLang="en-US" sz="2400" b="1" dirty="0">
                <a:solidFill>
                  <a:srgbClr val="00B0F0"/>
                </a:solidFill>
                <a:effectLst/>
                <a:latin typeface="Calibri" panose="020F0502020204030204" pitchFamily="34" charset="0"/>
                <a:cs typeface="Calibri" panose="020F0502020204030204" pitchFamily="34" charset="0"/>
              </a:rPr>
              <a:t>Conflict: </a:t>
            </a:r>
            <a:r>
              <a:rPr lang="en-US" altLang="en-US" sz="2400" dirty="0">
                <a:solidFill>
                  <a:schemeClr val="tx1"/>
                </a:solidFill>
                <a:effectLst/>
                <a:latin typeface="Calibri" panose="020F0502020204030204" pitchFamily="34" charset="0"/>
                <a:cs typeface="Calibri" panose="020F0502020204030204" pitchFamily="34" charset="0"/>
              </a:rPr>
              <a:t>Several days or weeks into your international experience, you feel a sense of isolation and frustration with everyday tasks and differences between your home country and the host country</a:t>
            </a:r>
          </a:p>
          <a:p>
            <a:pPr marL="494100" indent="-457200">
              <a:buClr>
                <a:srgbClr val="66FFCC"/>
              </a:buClr>
              <a:buFont typeface="+mj-lt"/>
              <a:buAutoNum type="arabicPeriod"/>
            </a:pPr>
            <a:r>
              <a:rPr lang="en-US" altLang="en-US" sz="2400" b="1" dirty="0">
                <a:solidFill>
                  <a:srgbClr val="00B0F0"/>
                </a:solidFill>
                <a:effectLst/>
                <a:latin typeface="Calibri" panose="020F0502020204030204" pitchFamily="34" charset="0"/>
                <a:cs typeface="Calibri" panose="020F0502020204030204" pitchFamily="34" charset="0"/>
              </a:rPr>
              <a:t>Adjustment: </a:t>
            </a:r>
            <a:r>
              <a:rPr lang="en-US" altLang="en-US" sz="2400" dirty="0">
                <a:solidFill>
                  <a:schemeClr val="tx1"/>
                </a:solidFill>
                <a:effectLst/>
                <a:latin typeface="Calibri" panose="020F0502020204030204" pitchFamily="34" charset="0"/>
                <a:cs typeface="Calibri" panose="020F0502020204030204" pitchFamily="34" charset="0"/>
              </a:rPr>
              <a:t>As your feelings of irritability subside, your host country begins to feel comfortable and you become oriented to your new way of life</a:t>
            </a:r>
          </a:p>
          <a:p>
            <a:pPr marL="494100" indent="-457200">
              <a:buClr>
                <a:srgbClr val="66FFCC"/>
              </a:buClr>
              <a:buFont typeface="+mj-lt"/>
              <a:buAutoNum type="arabicPeriod"/>
            </a:pPr>
            <a:r>
              <a:rPr lang="en-US" altLang="en-US" sz="2400" b="1" dirty="0">
                <a:solidFill>
                  <a:srgbClr val="00B0F0"/>
                </a:solidFill>
                <a:effectLst/>
                <a:latin typeface="Calibri" panose="020F0502020204030204" pitchFamily="34" charset="0"/>
                <a:cs typeface="Calibri" panose="020F0502020204030204" pitchFamily="34" charset="0"/>
              </a:rPr>
              <a:t>Re-Entry: </a:t>
            </a:r>
            <a:r>
              <a:rPr lang="en-US" altLang="en-US" sz="2400" dirty="0">
                <a:solidFill>
                  <a:schemeClr val="tx1"/>
                </a:solidFill>
                <a:effectLst/>
                <a:latin typeface="Calibri" panose="020F0502020204030204" pitchFamily="34" charset="0"/>
                <a:cs typeface="Calibri" panose="020F0502020204030204" pitchFamily="34" charset="0"/>
              </a:rPr>
              <a:t>Upon your return to the U.S., readjusting to home life may seem difficult. You find that not only have you changed but your surroundings have changed as well</a:t>
            </a:r>
          </a:p>
          <a:p>
            <a:pPr marL="494100" indent="-457200">
              <a:buClr>
                <a:srgbClr val="66FFCC"/>
              </a:buClr>
              <a:buFont typeface="+mj-lt"/>
              <a:buAutoNum type="arabicPeriod"/>
            </a:pPr>
            <a:endParaRPr lang="en-US" altLang="en-US"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805345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5355" y="506061"/>
            <a:ext cx="7306060" cy="1143000"/>
          </a:xfrm>
        </p:spPr>
        <p:txBody>
          <a:bodyPr>
            <a:noAutofit/>
          </a:bodyPr>
          <a:lstStyle/>
          <a:p>
            <a:r>
              <a:rPr lang="en-US" b="1" dirty="0">
                <a:solidFill>
                  <a:schemeClr val="tx1">
                    <a:lumMod val="75000"/>
                    <a:lumOff val="25000"/>
                  </a:schemeClr>
                </a:solidFill>
                <a:latin typeface="Calibri" panose="020F0502020204030204" pitchFamily="34" charset="0"/>
                <a:cs typeface="Calibri" panose="020F0502020204030204" pitchFamily="34" charset="0"/>
              </a:rPr>
              <a:t>Culture Shock Coping Strategies</a:t>
            </a:r>
            <a:endParaRPr lang="en-US" b="1" dirty="0">
              <a:solidFill>
                <a:schemeClr val="tx1">
                  <a:lumMod val="75000"/>
                  <a:lumOff val="2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16" name="Rectangle 3"/>
          <p:cNvSpPr txBox="1">
            <a:spLocks/>
          </p:cNvSpPr>
          <p:nvPr/>
        </p:nvSpPr>
        <p:spPr>
          <a:xfrm>
            <a:off x="875354" y="1315453"/>
            <a:ext cx="10739619" cy="5036486"/>
          </a:xfrm>
          <a:prstGeom prst="rect">
            <a:avLst/>
          </a:prstGeom>
          <a:effectLst>
            <a:outerShdw blurRad="25400" dir="17880000">
              <a:srgbClr val="000000">
                <a:alpha val="46000"/>
              </a:srgbClr>
            </a:outerShdw>
          </a:effectLst>
        </p:spPr>
        <p:txBody>
          <a:bodyPr vert="horz" lIns="91440" tIns="45720" rIns="91440" bIns="45720" rtlCol="0" anchor="t">
            <a:normAutofit fontScale="92500" lnSpcReduction="20000"/>
          </a:bodyPr>
          <a:lst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marL="1146175" lvl="2" algn="ctr">
              <a:lnSpc>
                <a:spcPct val="90000"/>
              </a:lnSpc>
              <a:buClr>
                <a:srgbClr val="FF0000"/>
              </a:buClr>
              <a:buSzTx/>
              <a:buNone/>
            </a:pPr>
            <a:endParaRPr lang="en-US" sz="2800" b="1" dirty="0">
              <a:solidFill>
                <a:schemeClr val="tx1">
                  <a:lumMod val="75000"/>
                  <a:lumOff val="2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a:spcBef>
                <a:spcPts val="0"/>
              </a:spcBef>
              <a:spcAft>
                <a:spcPts val="0"/>
              </a:spcAft>
              <a:defRPr/>
            </a:pPr>
            <a:endParaRPr lang="en-US" dirty="0">
              <a:solidFill>
                <a:schemeClr val="tx1">
                  <a:lumMod val="75000"/>
                  <a:lumOff val="25000"/>
                </a:schemeClr>
              </a:solidFill>
              <a:latin typeface="Calibri" panose="020F0502020204030204" pitchFamily="34" charset="0"/>
              <a:cs typeface="Calibri" panose="020F0502020204030204" pitchFamily="34" charset="0"/>
            </a:endParaRPr>
          </a:p>
          <a:p>
            <a:pPr marL="457200" indent="-342900">
              <a:spcBef>
                <a:spcPts val="0"/>
              </a:spcBef>
              <a:spcAft>
                <a:spcPts val="0"/>
              </a:spcAft>
              <a:buClr>
                <a:srgbClr val="66FFCC"/>
              </a:buClr>
              <a:buFont typeface="Wingdings" panose="05000000000000000000" pitchFamily="2" charset="2"/>
              <a:buChar char="§"/>
              <a:defRPr/>
            </a:pPr>
            <a:r>
              <a:rPr lang="en-US" dirty="0">
                <a:solidFill>
                  <a:schemeClr val="tx1">
                    <a:lumMod val="75000"/>
                    <a:lumOff val="25000"/>
                  </a:schemeClr>
                </a:solidFill>
                <a:latin typeface="Calibri" panose="020F0502020204030204" pitchFamily="34" charset="0"/>
                <a:cs typeface="Calibri" panose="020F0502020204030204" pitchFamily="34" charset="0"/>
              </a:rPr>
              <a:t> </a:t>
            </a:r>
            <a:r>
              <a:rPr lang="en-US" sz="2400" dirty="0">
                <a:solidFill>
                  <a:schemeClr val="tx1">
                    <a:lumMod val="75000"/>
                    <a:lumOff val="25000"/>
                  </a:schemeClr>
                </a:solidFill>
                <a:effectLst/>
                <a:latin typeface="Calibri" panose="020F0502020204030204" pitchFamily="34" charset="0"/>
                <a:cs typeface="Calibri" panose="020F0502020204030204" pitchFamily="34" charset="0"/>
              </a:rPr>
              <a:t>Remember that what you are going through is normal and will eventually pass </a:t>
            </a:r>
          </a:p>
          <a:p>
            <a:pPr marL="857250" lvl="1" indent="-342900">
              <a:spcBef>
                <a:spcPts val="0"/>
              </a:spcBef>
              <a:spcAft>
                <a:spcPts val="0"/>
              </a:spcAft>
              <a:buClr>
                <a:srgbClr val="66FFCC"/>
              </a:buClr>
              <a:buFont typeface="Wingdings" panose="05000000000000000000" pitchFamily="2" charset="2"/>
              <a:buChar char="§"/>
              <a:defRPr/>
            </a:pPr>
            <a:r>
              <a:rPr lang="en-US" sz="2400" dirty="0">
                <a:solidFill>
                  <a:schemeClr val="tx1">
                    <a:lumMod val="75000"/>
                    <a:lumOff val="25000"/>
                  </a:schemeClr>
                </a:solidFill>
                <a:effectLst/>
                <a:latin typeface="Calibri" panose="020F0502020204030204" pitchFamily="34" charset="0"/>
                <a:cs typeface="Calibri" panose="020F0502020204030204" pitchFamily="34" charset="0"/>
              </a:rPr>
              <a:t> Try not to dwell on small incidents and problems</a:t>
            </a:r>
          </a:p>
          <a:p>
            <a:pPr marL="742950" lvl="1" indent="-228600">
              <a:spcBef>
                <a:spcPts val="0"/>
              </a:spcBef>
              <a:spcAft>
                <a:spcPts val="0"/>
              </a:spcAft>
              <a:buClr>
                <a:srgbClr val="66FFCC"/>
              </a:buClr>
              <a:buFont typeface="Wingdings" panose="05000000000000000000" pitchFamily="2" charset="2"/>
              <a:buChar char="§"/>
              <a:defRPr/>
            </a:pPr>
            <a:endParaRPr lang="en-US" sz="2400" dirty="0">
              <a:solidFill>
                <a:schemeClr val="tx1">
                  <a:lumMod val="75000"/>
                  <a:lumOff val="25000"/>
                </a:schemeClr>
              </a:solidFill>
              <a:effectLst/>
              <a:latin typeface="Calibri" panose="020F0502020204030204" pitchFamily="34" charset="0"/>
              <a:cs typeface="Calibri" panose="020F0502020204030204" pitchFamily="34" charset="0"/>
            </a:endParaRPr>
          </a:p>
          <a:p>
            <a:pPr marL="457200" indent="-342900">
              <a:spcBef>
                <a:spcPts val="0"/>
              </a:spcBef>
              <a:spcAft>
                <a:spcPts val="0"/>
              </a:spcAft>
              <a:buClr>
                <a:srgbClr val="66FFCC"/>
              </a:buClr>
              <a:buFont typeface="Wingdings" panose="05000000000000000000" pitchFamily="2" charset="2"/>
              <a:buChar char="§"/>
              <a:defRPr/>
            </a:pPr>
            <a:r>
              <a:rPr lang="en-US" sz="2400" dirty="0">
                <a:solidFill>
                  <a:schemeClr val="tx1">
                    <a:lumMod val="75000"/>
                    <a:lumOff val="25000"/>
                  </a:schemeClr>
                </a:solidFill>
                <a:effectLst/>
                <a:latin typeface="Calibri" panose="020F0502020204030204" pitchFamily="34" charset="0"/>
                <a:cs typeface="Calibri" panose="020F0502020204030204" pitchFamily="34" charset="0"/>
              </a:rPr>
              <a:t> Reflect continuously</a:t>
            </a:r>
          </a:p>
          <a:p>
            <a:pPr marL="857250" lvl="1" indent="-342900">
              <a:spcBef>
                <a:spcPts val="0"/>
              </a:spcBef>
              <a:spcAft>
                <a:spcPts val="0"/>
              </a:spcAft>
              <a:buClr>
                <a:srgbClr val="66FFCC"/>
              </a:buClr>
              <a:buFont typeface="Wingdings" panose="05000000000000000000" pitchFamily="2" charset="2"/>
              <a:buChar char="§"/>
              <a:defRPr/>
            </a:pPr>
            <a:r>
              <a:rPr lang="en-US" sz="2400" dirty="0">
                <a:solidFill>
                  <a:schemeClr val="tx1">
                    <a:lumMod val="75000"/>
                    <a:lumOff val="25000"/>
                  </a:schemeClr>
                </a:solidFill>
                <a:effectLst/>
                <a:latin typeface="Calibri" panose="020F0502020204030204" pitchFamily="34" charset="0"/>
                <a:cs typeface="Calibri" panose="020F0502020204030204" pitchFamily="34" charset="0"/>
              </a:rPr>
              <a:t> Keep a journal or blog</a:t>
            </a:r>
          </a:p>
          <a:p>
            <a:pPr marL="857250" lvl="1" indent="-342900">
              <a:spcBef>
                <a:spcPts val="0"/>
              </a:spcBef>
              <a:spcAft>
                <a:spcPts val="0"/>
              </a:spcAft>
              <a:buClr>
                <a:srgbClr val="66FFCC"/>
              </a:buClr>
              <a:buFont typeface="Wingdings" panose="05000000000000000000" pitchFamily="2" charset="2"/>
              <a:buChar char="§"/>
              <a:defRPr/>
            </a:pPr>
            <a:r>
              <a:rPr lang="en-US" sz="2400" dirty="0">
                <a:solidFill>
                  <a:schemeClr val="tx1">
                    <a:lumMod val="75000"/>
                    <a:lumOff val="25000"/>
                  </a:schemeClr>
                </a:solidFill>
                <a:effectLst/>
                <a:latin typeface="Calibri" panose="020F0502020204030204" pitchFamily="34" charset="0"/>
                <a:cs typeface="Calibri" panose="020F0502020204030204" pitchFamily="34" charset="0"/>
              </a:rPr>
              <a:t> Talk with a friend or a person you can trust</a:t>
            </a:r>
          </a:p>
          <a:p>
            <a:pPr marL="742950" lvl="1" indent="-228600">
              <a:spcBef>
                <a:spcPts val="0"/>
              </a:spcBef>
              <a:spcAft>
                <a:spcPts val="0"/>
              </a:spcAft>
              <a:buClr>
                <a:srgbClr val="66FFCC"/>
              </a:buClr>
              <a:buFont typeface="Wingdings" panose="05000000000000000000" pitchFamily="2" charset="2"/>
              <a:buChar char="§"/>
              <a:defRPr/>
            </a:pPr>
            <a:endParaRPr lang="en-US" sz="2400" dirty="0">
              <a:solidFill>
                <a:schemeClr val="tx1">
                  <a:lumMod val="75000"/>
                  <a:lumOff val="25000"/>
                </a:schemeClr>
              </a:solidFill>
              <a:effectLst/>
              <a:latin typeface="Calibri" panose="020F0502020204030204" pitchFamily="34" charset="0"/>
              <a:cs typeface="Calibri" panose="020F0502020204030204" pitchFamily="34" charset="0"/>
            </a:endParaRPr>
          </a:p>
          <a:p>
            <a:pPr marL="457200" indent="-342900">
              <a:spcBef>
                <a:spcPts val="0"/>
              </a:spcBef>
              <a:spcAft>
                <a:spcPts val="0"/>
              </a:spcAft>
              <a:buClr>
                <a:srgbClr val="66FFCC"/>
              </a:buClr>
              <a:buFont typeface="Wingdings" panose="05000000000000000000" pitchFamily="2" charset="2"/>
              <a:buChar char="§"/>
              <a:defRPr/>
            </a:pPr>
            <a:r>
              <a:rPr lang="en-US" sz="2400" dirty="0">
                <a:solidFill>
                  <a:schemeClr val="tx1">
                    <a:lumMod val="75000"/>
                    <a:lumOff val="25000"/>
                  </a:schemeClr>
                </a:solidFill>
                <a:effectLst/>
                <a:latin typeface="Calibri" panose="020F0502020204030204" pitchFamily="34" charset="0"/>
                <a:cs typeface="Calibri" panose="020F0502020204030204" pitchFamily="34" charset="0"/>
              </a:rPr>
              <a:t> Take care of yourself by getting lots of sleep and exercising </a:t>
            </a:r>
          </a:p>
          <a:p>
            <a:pPr marL="400050" indent="-285750">
              <a:spcBef>
                <a:spcPts val="0"/>
              </a:spcBef>
              <a:spcAft>
                <a:spcPts val="0"/>
              </a:spcAft>
              <a:buClr>
                <a:srgbClr val="66FFCC"/>
              </a:buClr>
              <a:buFont typeface="Wingdings" panose="05000000000000000000" pitchFamily="2" charset="2"/>
              <a:buChar char="§"/>
              <a:defRPr/>
            </a:pPr>
            <a:endParaRPr lang="en-US" sz="2400" dirty="0">
              <a:solidFill>
                <a:schemeClr val="tx1">
                  <a:lumMod val="75000"/>
                  <a:lumOff val="25000"/>
                </a:schemeClr>
              </a:solidFill>
              <a:effectLst/>
              <a:latin typeface="Calibri" panose="020F0502020204030204" pitchFamily="34" charset="0"/>
              <a:cs typeface="Calibri" panose="020F0502020204030204" pitchFamily="34" charset="0"/>
            </a:endParaRPr>
          </a:p>
          <a:p>
            <a:pPr marL="457200" indent="-342900">
              <a:spcBef>
                <a:spcPts val="0"/>
              </a:spcBef>
              <a:spcAft>
                <a:spcPts val="0"/>
              </a:spcAft>
              <a:buClr>
                <a:srgbClr val="66FFCC"/>
              </a:buClr>
              <a:buFont typeface="Wingdings" panose="05000000000000000000" pitchFamily="2" charset="2"/>
              <a:buChar char="§"/>
              <a:defRPr/>
            </a:pPr>
            <a:r>
              <a:rPr lang="en-US" sz="2400" dirty="0">
                <a:solidFill>
                  <a:schemeClr val="tx1">
                    <a:lumMod val="75000"/>
                    <a:lumOff val="25000"/>
                  </a:schemeClr>
                </a:solidFill>
                <a:effectLst/>
                <a:latin typeface="Calibri" panose="020F0502020204030204" pitchFamily="34" charset="0"/>
                <a:cs typeface="Calibri" panose="020F0502020204030204" pitchFamily="34" charset="0"/>
              </a:rPr>
              <a:t> Use the resources your program provides you with</a:t>
            </a:r>
          </a:p>
          <a:p>
            <a:pPr marL="400050" indent="-285750">
              <a:spcBef>
                <a:spcPts val="0"/>
              </a:spcBef>
              <a:spcAft>
                <a:spcPts val="0"/>
              </a:spcAft>
              <a:buClr>
                <a:srgbClr val="66FFCC"/>
              </a:buClr>
              <a:buFont typeface="Wingdings" panose="05000000000000000000" pitchFamily="2" charset="2"/>
              <a:buChar char="§"/>
              <a:defRPr/>
            </a:pPr>
            <a:endParaRPr lang="en-US" sz="2400" dirty="0">
              <a:solidFill>
                <a:schemeClr val="tx1">
                  <a:lumMod val="75000"/>
                  <a:lumOff val="25000"/>
                </a:schemeClr>
              </a:solidFill>
              <a:effectLst/>
              <a:latin typeface="Calibri" panose="020F0502020204030204" pitchFamily="34" charset="0"/>
              <a:cs typeface="Calibri" panose="020F0502020204030204" pitchFamily="34" charset="0"/>
            </a:endParaRPr>
          </a:p>
          <a:p>
            <a:pPr marL="457200" indent="-342900">
              <a:spcBef>
                <a:spcPts val="0"/>
              </a:spcBef>
              <a:spcAft>
                <a:spcPts val="0"/>
              </a:spcAft>
              <a:buClr>
                <a:srgbClr val="66FFCC"/>
              </a:buClr>
              <a:buFont typeface="Wingdings" panose="05000000000000000000" pitchFamily="2" charset="2"/>
              <a:buChar char="§"/>
              <a:defRPr/>
            </a:pPr>
            <a:r>
              <a:rPr lang="en-US" sz="2400" dirty="0">
                <a:solidFill>
                  <a:schemeClr val="tx1">
                    <a:lumMod val="75000"/>
                    <a:lumOff val="25000"/>
                  </a:schemeClr>
                </a:solidFill>
                <a:effectLst/>
                <a:latin typeface="Calibri" panose="020F0502020204030204" pitchFamily="34" charset="0"/>
                <a:cs typeface="Calibri" panose="020F0502020204030204" pitchFamily="34" charset="0"/>
              </a:rPr>
              <a:t> Explore and try to become comfortable with your new surroundings</a:t>
            </a:r>
          </a:p>
          <a:p>
            <a:pPr marL="400050" indent="-285750">
              <a:spcBef>
                <a:spcPts val="0"/>
              </a:spcBef>
              <a:spcAft>
                <a:spcPts val="0"/>
              </a:spcAft>
              <a:buClr>
                <a:srgbClr val="66FFCC"/>
              </a:buClr>
              <a:buFont typeface="Wingdings" panose="05000000000000000000" pitchFamily="2" charset="2"/>
              <a:buChar char="§"/>
              <a:defRPr/>
            </a:pPr>
            <a:endParaRPr lang="en-US" sz="2400" dirty="0">
              <a:solidFill>
                <a:schemeClr val="tx1">
                  <a:lumMod val="75000"/>
                  <a:lumOff val="25000"/>
                </a:schemeClr>
              </a:solidFill>
              <a:effectLst/>
              <a:latin typeface="Calibri" panose="020F0502020204030204" pitchFamily="34" charset="0"/>
              <a:cs typeface="Calibri" panose="020F0502020204030204" pitchFamily="34" charset="0"/>
            </a:endParaRPr>
          </a:p>
          <a:p>
            <a:pPr marL="457200" indent="-342900">
              <a:spcBef>
                <a:spcPts val="0"/>
              </a:spcBef>
              <a:spcAft>
                <a:spcPts val="0"/>
              </a:spcAft>
              <a:buClr>
                <a:srgbClr val="66FFCC"/>
              </a:buClr>
              <a:buFont typeface="Wingdings" panose="05000000000000000000" pitchFamily="2" charset="2"/>
              <a:buChar char="§"/>
              <a:defRPr/>
            </a:pPr>
            <a:r>
              <a:rPr lang="en-US" sz="2400" dirty="0">
                <a:solidFill>
                  <a:schemeClr val="tx1">
                    <a:lumMod val="75000"/>
                    <a:lumOff val="25000"/>
                  </a:schemeClr>
                </a:solidFill>
                <a:effectLst/>
                <a:latin typeface="Calibri" panose="020F0502020204030204" pitchFamily="34" charset="0"/>
                <a:cs typeface="Calibri" panose="020F0502020204030204" pitchFamily="34" charset="0"/>
              </a:rPr>
              <a:t> Maintain a sense of humor</a:t>
            </a:r>
          </a:p>
          <a:p>
            <a:pPr marL="400050" indent="-285750">
              <a:spcBef>
                <a:spcPts val="0"/>
              </a:spcBef>
              <a:spcAft>
                <a:spcPts val="0"/>
              </a:spcAft>
              <a:buClr>
                <a:srgbClr val="66FFCC"/>
              </a:buClr>
              <a:buFont typeface="Wingdings" panose="05000000000000000000" pitchFamily="2" charset="2"/>
              <a:buChar char="§"/>
              <a:defRPr/>
            </a:pPr>
            <a:endParaRPr lang="en-US" sz="2400" dirty="0">
              <a:solidFill>
                <a:schemeClr val="tx1">
                  <a:lumMod val="75000"/>
                  <a:lumOff val="25000"/>
                </a:schemeClr>
              </a:solidFill>
              <a:effectLst/>
              <a:latin typeface="Calibri" panose="020F0502020204030204" pitchFamily="34" charset="0"/>
              <a:cs typeface="Calibri" panose="020F0502020204030204" pitchFamily="34" charset="0"/>
            </a:endParaRPr>
          </a:p>
          <a:p>
            <a:pPr marL="457200" indent="-342900">
              <a:spcBef>
                <a:spcPts val="0"/>
              </a:spcBef>
              <a:spcAft>
                <a:spcPts val="0"/>
              </a:spcAft>
              <a:buClr>
                <a:srgbClr val="66FFCC"/>
              </a:buClr>
              <a:buFont typeface="Wingdings" panose="05000000000000000000" pitchFamily="2" charset="2"/>
              <a:buChar char="§"/>
              <a:defRPr/>
            </a:pPr>
            <a:r>
              <a:rPr lang="en-US" sz="2400" dirty="0">
                <a:solidFill>
                  <a:schemeClr val="tx1">
                    <a:lumMod val="75000"/>
                    <a:lumOff val="25000"/>
                  </a:schemeClr>
                </a:solidFill>
                <a:effectLst/>
                <a:latin typeface="Calibri" panose="020F0502020204030204" pitchFamily="34" charset="0"/>
                <a:cs typeface="Calibri" panose="020F0502020204030204" pitchFamily="34" charset="0"/>
              </a:rPr>
              <a:t> Make a plan to write an email or Skype your family/friends once a week</a:t>
            </a:r>
          </a:p>
          <a:p>
            <a:pPr marL="494100" indent="-457200">
              <a:buClr>
                <a:srgbClr val="66FFCC"/>
              </a:buClr>
              <a:buFont typeface="+mj-lt"/>
              <a:buAutoNum type="arabicPeriod"/>
            </a:pPr>
            <a:endParaRPr lang="en-US" altLang="en-US" dirty="0">
              <a:solidFill>
                <a:schemeClr val="tx1">
                  <a:lumMod val="75000"/>
                  <a:lumOff val="2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697618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11315" y="2528473"/>
            <a:ext cx="6969370" cy="1754326"/>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5400" b="1" i="0" u="none" strike="noStrike" kern="0" cap="none" spc="0" normalizeH="0" baseline="0" noProof="0" dirty="0">
                <a:ln>
                  <a:noFill/>
                </a:ln>
                <a:solidFill>
                  <a:schemeClr val="tx1">
                    <a:lumMod val="75000"/>
                    <a:lumOff val="25000"/>
                  </a:schemeClr>
                </a:solidFill>
                <a:uLnTx/>
                <a:uFillTx/>
                <a:latin typeface="Calibri" panose="020F0502020204030204" pitchFamily="34" charset="0"/>
                <a:cs typeface="Calibri" panose="020F0502020204030204" pitchFamily="34" charset="0"/>
              </a:rPr>
              <a:t>Cultural and Personal </a:t>
            </a:r>
          </a:p>
          <a:p>
            <a:pPr marL="0" marR="0" lvl="0" indent="0" algn="ctr" defTabSz="914400" eaLnBrk="1" fontAlgn="auto" latinLnBrk="0" hangingPunct="1">
              <a:lnSpc>
                <a:spcPct val="100000"/>
              </a:lnSpc>
              <a:spcBef>
                <a:spcPts val="0"/>
              </a:spcBef>
              <a:spcAft>
                <a:spcPts val="0"/>
              </a:spcAft>
              <a:buClrTx/>
              <a:buSzTx/>
              <a:buFontTx/>
              <a:buNone/>
              <a:tabLst/>
              <a:defRPr/>
            </a:pPr>
            <a:r>
              <a:rPr lang="en-US" sz="5400" b="1" kern="0" dirty="0">
                <a:solidFill>
                  <a:schemeClr val="tx1">
                    <a:lumMod val="75000"/>
                    <a:lumOff val="25000"/>
                  </a:schemeClr>
                </a:solidFill>
                <a:latin typeface="Calibri" panose="020F0502020204030204" pitchFamily="34" charset="0"/>
                <a:cs typeface="Calibri" panose="020F0502020204030204" pitchFamily="34" charset="0"/>
              </a:rPr>
              <a:t>Identity </a:t>
            </a:r>
            <a:endParaRPr kumimoji="0" lang="en-US" sz="4000" b="1" i="0" u="none" strike="noStrike" kern="0" cap="none" spc="0" normalizeH="0" baseline="0" noProof="0" dirty="0">
              <a:ln>
                <a:noFill/>
              </a:ln>
              <a:solidFill>
                <a:schemeClr val="tx1">
                  <a:lumMod val="75000"/>
                  <a:lumOff val="25000"/>
                </a:schemeClr>
              </a:solidFill>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591231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5995" y="417137"/>
            <a:ext cx="7306060" cy="1143000"/>
          </a:xfrm>
        </p:spPr>
        <p:txBody>
          <a:bodyPr>
            <a:noAutofit/>
          </a:bodyPr>
          <a:lstStyle/>
          <a:p>
            <a:r>
              <a:rPr lang="en-US" b="1" dirty="0">
                <a:solidFill>
                  <a:schemeClr val="tx1">
                    <a:lumMod val="75000"/>
                    <a:lumOff val="25000"/>
                  </a:schemeClr>
                </a:solidFill>
                <a:latin typeface="Calibri" panose="020F0502020204030204" pitchFamily="34" charset="0"/>
                <a:cs typeface="Calibri" panose="020F0502020204030204" pitchFamily="34" charset="0"/>
              </a:rPr>
              <a:t>Discussion</a:t>
            </a:r>
            <a:endParaRPr lang="en-US" b="1" dirty="0">
              <a:solidFill>
                <a:schemeClr val="tx1">
                  <a:lumMod val="75000"/>
                  <a:lumOff val="2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16" name="Rectangle 3"/>
          <p:cNvSpPr txBox="1">
            <a:spLocks/>
          </p:cNvSpPr>
          <p:nvPr/>
        </p:nvSpPr>
        <p:spPr>
          <a:xfrm>
            <a:off x="915995" y="1131662"/>
            <a:ext cx="11148158" cy="5309201"/>
          </a:xfrm>
          <a:prstGeom prst="rect">
            <a:avLst/>
          </a:prstGeom>
          <a:effectLst>
            <a:outerShdw blurRad="25400" dir="17880000">
              <a:srgbClr val="000000">
                <a:alpha val="46000"/>
              </a:srgbClr>
            </a:outerShdw>
          </a:effectLst>
        </p:spPr>
        <p:txBody>
          <a:bodyPr vert="horz" lIns="91440" tIns="45720" rIns="91440" bIns="45720" rtlCol="0" anchor="t">
            <a:normAutofit/>
          </a:bodyPr>
          <a:lst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marL="1146175" lvl="2" algn="ctr">
              <a:lnSpc>
                <a:spcPct val="90000"/>
              </a:lnSpc>
              <a:buClr>
                <a:srgbClr val="FF0000"/>
              </a:buClr>
              <a:buSzTx/>
              <a:buNone/>
            </a:pPr>
            <a:endParaRPr lang="en-US" sz="28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a:spcBef>
                <a:spcPts val="0"/>
              </a:spcBef>
              <a:spcAft>
                <a:spcPts val="0"/>
              </a:spcAft>
              <a:defRPr/>
            </a:pPr>
            <a:endParaRPr lang="en-US" dirty="0">
              <a:solidFill>
                <a:schemeClr val="accent4">
                  <a:lumMod val="10000"/>
                </a:schemeClr>
              </a:solidFill>
              <a:latin typeface="Calibri" panose="020F0502020204030204" pitchFamily="34" charset="0"/>
              <a:cs typeface="Calibri" panose="020F0502020204030204" pitchFamily="34" charset="0"/>
            </a:endParaRPr>
          </a:p>
          <a:p>
            <a:pPr marL="72900" lvl="1" indent="-342900">
              <a:buClr>
                <a:srgbClr val="66FFCC"/>
              </a:buClr>
              <a:buFont typeface="Wingdings" panose="05000000000000000000" pitchFamily="2" charset="2"/>
              <a:buChar char="§"/>
              <a:defRPr/>
            </a:pPr>
            <a:r>
              <a:rPr lang="en-US" sz="2800" b="1" dirty="0">
                <a:solidFill>
                  <a:srgbClr val="00B0F0"/>
                </a:solidFill>
                <a:effectLst/>
                <a:latin typeface="Calibri" panose="020F0502020204030204" pitchFamily="34" charset="0"/>
                <a:cs typeface="Calibri" panose="020F0502020204030204" pitchFamily="34" charset="0"/>
              </a:rPr>
              <a:t>Mentor:</a:t>
            </a:r>
          </a:p>
          <a:p>
            <a:pPr marL="457200" lvl="1" indent="-342900">
              <a:buClr>
                <a:srgbClr val="66FFCC"/>
              </a:buClr>
              <a:buFont typeface="Wingdings" panose="05000000000000000000" pitchFamily="2" charset="2"/>
              <a:buChar char="§"/>
              <a:defRPr/>
            </a:pPr>
            <a:r>
              <a:rPr lang="en-US" sz="2400" dirty="0">
                <a:solidFill>
                  <a:schemeClr val="tx1"/>
                </a:solidFill>
                <a:effectLst/>
                <a:latin typeface="Calibri" panose="020F0502020204030204" pitchFamily="34" charset="0"/>
                <a:cs typeface="Calibri" panose="020F0502020204030204" pitchFamily="34" charset="0"/>
              </a:rPr>
              <a:t>What could you have done prior to leaving to better prepare yourself to deal with the new challenges of culture shock?</a:t>
            </a:r>
          </a:p>
          <a:p>
            <a:pPr>
              <a:buClr>
                <a:srgbClr val="66FFCC"/>
              </a:buClr>
              <a:buFont typeface="Wingdings" panose="05000000000000000000" pitchFamily="2" charset="2"/>
              <a:buChar char="§"/>
              <a:defRPr/>
            </a:pPr>
            <a:r>
              <a:rPr lang="en-US" sz="2800" b="1" dirty="0">
                <a:solidFill>
                  <a:srgbClr val="00B0F0"/>
                </a:solidFill>
                <a:effectLst/>
                <a:latin typeface="Calibri" panose="020F0502020204030204" pitchFamily="34" charset="0"/>
                <a:cs typeface="Calibri" panose="020F0502020204030204" pitchFamily="34" charset="0"/>
              </a:rPr>
              <a:t>Mentee:</a:t>
            </a:r>
          </a:p>
          <a:p>
            <a:pPr marL="457200" lvl="1" indent="-342900">
              <a:buClr>
                <a:srgbClr val="66FFCC"/>
              </a:buClr>
              <a:buFont typeface="Wingdings" panose="05000000000000000000" pitchFamily="2" charset="2"/>
              <a:buChar char="§"/>
              <a:defRPr/>
            </a:pPr>
            <a:r>
              <a:rPr lang="en-US" sz="2400" dirty="0">
                <a:solidFill>
                  <a:schemeClr val="tx1"/>
                </a:solidFill>
                <a:effectLst/>
                <a:latin typeface="Calibri" panose="020F0502020204030204" pitchFamily="34" charset="0"/>
                <a:cs typeface="Calibri" panose="020F0502020204030204" pitchFamily="34" charset="0"/>
              </a:rPr>
              <a:t>Think about who you are. Prior to going abroad, how will you prepare to deal with culture shock? What coping strategies will you employ abroad?</a:t>
            </a:r>
          </a:p>
          <a:p>
            <a:pPr marL="457200" lvl="1" indent="-342900">
              <a:buClr>
                <a:srgbClr val="66FFCC"/>
              </a:buClr>
              <a:buFont typeface="Wingdings" panose="05000000000000000000" pitchFamily="2" charset="2"/>
              <a:buChar char="§"/>
              <a:defRPr/>
            </a:pPr>
            <a:r>
              <a:rPr lang="en-US" sz="2400" dirty="0">
                <a:solidFill>
                  <a:schemeClr val="tx1"/>
                </a:solidFill>
                <a:effectLst/>
                <a:latin typeface="Calibri" panose="020F0502020204030204" pitchFamily="34" charset="0"/>
                <a:cs typeface="Calibri" panose="020F0502020204030204" pitchFamily="34" charset="0"/>
              </a:rPr>
              <a:t>Talking with someone you trust can be a great way to cope with culture shock.  Can you identify a few people in your life that you can have open discussions with?</a:t>
            </a:r>
          </a:p>
          <a:p>
            <a:pPr marL="494100" indent="-457200">
              <a:buClr>
                <a:srgbClr val="66FFCC"/>
              </a:buClr>
              <a:buFont typeface="+mj-lt"/>
              <a:buAutoNum type="arabicPeriod"/>
            </a:pPr>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556966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1674" y="409043"/>
            <a:ext cx="8159799" cy="1143000"/>
          </a:xfrm>
        </p:spPr>
        <p:txBody>
          <a:bodyPr>
            <a:noAutofit/>
          </a:bodyPr>
          <a:lstStyle/>
          <a:p>
            <a:r>
              <a:rPr lang="en-US" b="1" dirty="0">
                <a:solidFill>
                  <a:schemeClr val="tx1">
                    <a:lumMod val="75000"/>
                    <a:lumOff val="25000"/>
                  </a:schemeClr>
                </a:solidFill>
                <a:latin typeface="Calibri" panose="020F0502020204030204" pitchFamily="34" charset="0"/>
                <a:cs typeface="Calibri" panose="020F0502020204030204" pitchFamily="34" charset="0"/>
              </a:rPr>
              <a:t>Additional Resources</a:t>
            </a:r>
            <a:endParaRPr lang="en-US" b="1" dirty="0">
              <a:solidFill>
                <a:schemeClr val="tx1">
                  <a:lumMod val="75000"/>
                  <a:lumOff val="2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16" name="Rectangle 3"/>
          <p:cNvSpPr txBox="1">
            <a:spLocks/>
          </p:cNvSpPr>
          <p:nvPr/>
        </p:nvSpPr>
        <p:spPr>
          <a:xfrm>
            <a:off x="582233" y="2491782"/>
            <a:ext cx="9884532" cy="1874436"/>
          </a:xfrm>
          <a:prstGeom prst="rect">
            <a:avLst/>
          </a:prstGeom>
          <a:effectLst>
            <a:outerShdw blurRad="25400" dir="17880000">
              <a:srgbClr val="000000">
                <a:alpha val="46000"/>
              </a:srgbClr>
            </a:outerShdw>
          </a:effectLst>
        </p:spPr>
        <p:txBody>
          <a:bodyPr vert="horz" lIns="91440" tIns="45720" rIns="91440" bIns="45720" rtlCol="0" anchor="t">
            <a:normAutofit fontScale="92500"/>
          </a:bodyPr>
          <a:lst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marL="1146175" lvl="2" algn="ctr">
              <a:lnSpc>
                <a:spcPct val="90000"/>
              </a:lnSpc>
              <a:buClr>
                <a:srgbClr val="FF0000"/>
              </a:buClr>
              <a:buSzTx/>
              <a:buNone/>
            </a:pPr>
            <a:r>
              <a:rPr lang="en-US" sz="4000" b="1" dirty="0">
                <a:solidFill>
                  <a:schemeClr val="tx1"/>
                </a:solidFill>
                <a:effectLst/>
                <a:latin typeface="Calibri" panose="020F0502020204030204" pitchFamily="34" charset="0"/>
                <a:cs typeface="Calibri" panose="020F0502020204030204" pitchFamily="34" charset="0"/>
              </a:rPr>
              <a:t>Visit the Pre-Departure Page of the VIH Website for additional resources: </a:t>
            </a:r>
          </a:p>
          <a:p>
            <a:pPr marL="1146175" lvl="2" algn="ctr">
              <a:lnSpc>
                <a:spcPct val="90000"/>
              </a:lnSpc>
              <a:buClr>
                <a:srgbClr val="FF0000"/>
              </a:buClr>
              <a:buSzTx/>
              <a:buNone/>
            </a:pPr>
            <a:r>
              <a:rPr lang="en-US" sz="4000" dirty="0">
                <a:hlinkClick r:id="rId2"/>
              </a:rPr>
              <a:t>https://www.viraheinz.pitt.edu/resources</a:t>
            </a:r>
            <a:endParaRPr lang="en-US" sz="4000" b="1" dirty="0">
              <a:solidFill>
                <a:schemeClr val="tx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942864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5776" y="761803"/>
            <a:ext cx="9391591" cy="820594"/>
          </a:xfrm>
        </p:spPr>
        <p:txBody>
          <a:bodyPr>
            <a:noAutofit/>
          </a:bodyPr>
          <a:lstStyle/>
          <a:p>
            <a:pPr algn="l"/>
            <a:r>
              <a:rPr lang="en-US" b="1" dirty="0">
                <a:solidFill>
                  <a:schemeClr val="tx1">
                    <a:lumMod val="75000"/>
                    <a:lumOff val="25000"/>
                  </a:schemeClr>
                </a:solidFill>
                <a:latin typeface="Calibri" panose="020F0502020204030204" pitchFamily="34" charset="0"/>
                <a:cs typeface="Calibri" panose="020F0502020204030204" pitchFamily="34" charset="0"/>
              </a:rPr>
              <a:t>Cultural and Personal Identity</a:t>
            </a:r>
            <a:endParaRPr lang="en-US" b="1" dirty="0">
              <a:solidFill>
                <a:schemeClr val="tx1">
                  <a:lumMod val="75000"/>
                  <a:lumOff val="2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16" name="Rectangle 3"/>
          <p:cNvSpPr txBox="1">
            <a:spLocks/>
          </p:cNvSpPr>
          <p:nvPr/>
        </p:nvSpPr>
        <p:spPr>
          <a:xfrm>
            <a:off x="561474" y="1582397"/>
            <a:ext cx="10987862" cy="5536869"/>
          </a:xfrm>
          <a:prstGeom prst="rect">
            <a:avLst/>
          </a:prstGeom>
          <a:effectLst>
            <a:outerShdw blurRad="25400" dir="17880000">
              <a:srgbClr val="000000">
                <a:alpha val="46000"/>
              </a:srgbClr>
            </a:outerShdw>
          </a:effectLst>
        </p:spPr>
        <p:txBody>
          <a:bodyPr vert="horz" lIns="91440" tIns="45720" rIns="91440" bIns="45720" rtlCol="0" anchor="t">
            <a:normAutofit/>
          </a:bodyPr>
          <a:lst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marL="1146175" lvl="2" algn="ctr">
              <a:lnSpc>
                <a:spcPct val="90000"/>
              </a:lnSpc>
              <a:buClr>
                <a:srgbClr val="FF0000"/>
              </a:buClr>
              <a:buSzTx/>
              <a:buNone/>
            </a:pPr>
            <a:endParaRPr lang="en-US" sz="28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a:buClr>
                <a:srgbClr val="66FFCC"/>
              </a:buClr>
              <a:buFont typeface="Wingdings" panose="05000000000000000000" pitchFamily="2" charset="2"/>
              <a:buChar char="§"/>
            </a:pPr>
            <a:r>
              <a:rPr lang="en-US" altLang="en-US" sz="2800" dirty="0">
                <a:solidFill>
                  <a:schemeClr val="tx1"/>
                </a:solidFill>
                <a:effectLst/>
                <a:latin typeface="Calibri" panose="020F0502020204030204" pitchFamily="34" charset="0"/>
                <a:cs typeface="Calibri" panose="020F0502020204030204" pitchFamily="34" charset="0"/>
              </a:rPr>
              <a:t>What is Culture? </a:t>
            </a:r>
          </a:p>
          <a:p>
            <a:pPr lvl="1">
              <a:spcBef>
                <a:spcPct val="0"/>
              </a:spcBef>
              <a:buClr>
                <a:srgbClr val="66FFCC"/>
              </a:buClr>
              <a:buFont typeface="Wingdings" panose="05000000000000000000" pitchFamily="2" charset="2"/>
              <a:buChar char="§"/>
            </a:pPr>
            <a:r>
              <a:rPr lang="en-US" altLang="en-US" sz="2400" dirty="0">
                <a:solidFill>
                  <a:schemeClr val="tx1"/>
                </a:solidFill>
                <a:effectLst/>
                <a:latin typeface="Calibri" panose="020F0502020204030204" pitchFamily="34" charset="0"/>
                <a:cs typeface="Calibri" panose="020F0502020204030204" pitchFamily="34" charset="0"/>
              </a:rPr>
              <a:t>The total of the inherited ideas, beliefs, values, and knowledge, which constitute the shared bases of social action (World Dictionary, 2010). </a:t>
            </a:r>
          </a:p>
          <a:p>
            <a:pPr lvl="1">
              <a:spcBef>
                <a:spcPct val="0"/>
              </a:spcBef>
              <a:buClr>
                <a:srgbClr val="66FFCC"/>
              </a:buClr>
              <a:buFont typeface="Wingdings" panose="05000000000000000000" pitchFamily="2" charset="2"/>
              <a:buChar char="§"/>
            </a:pPr>
            <a:r>
              <a:rPr lang="en-US" altLang="en-US" sz="2400" dirty="0">
                <a:solidFill>
                  <a:schemeClr val="tx1"/>
                </a:solidFill>
                <a:effectLst/>
                <a:latin typeface="Calibri" panose="020F0502020204030204" pitchFamily="34" charset="0"/>
                <a:cs typeface="Calibri" panose="020F0502020204030204" pitchFamily="34" charset="0"/>
              </a:rPr>
              <a:t>The behaviors, beliefs, and characteristics of a particular social, ethnic, or age group (Dictionary.com, 2011).</a:t>
            </a:r>
          </a:p>
          <a:p>
            <a:pPr lvl="1">
              <a:spcBef>
                <a:spcPct val="0"/>
              </a:spcBef>
              <a:buClr>
                <a:srgbClr val="66FFCC"/>
              </a:buClr>
              <a:buFont typeface="Wingdings" panose="05000000000000000000" pitchFamily="2" charset="2"/>
              <a:buChar char="§"/>
            </a:pPr>
            <a:r>
              <a:rPr lang="en-US" altLang="en-US" sz="2400" dirty="0">
                <a:solidFill>
                  <a:schemeClr val="tx1"/>
                </a:solidFill>
                <a:effectLst/>
                <a:latin typeface="Calibri" panose="020F0502020204030204" pitchFamily="34" charset="0"/>
                <a:cs typeface="Calibri" panose="020F0502020204030204" pitchFamily="34" charset="0"/>
              </a:rPr>
              <a:t>The values, customs, and symbols associated with each society (DuBois &amp; Miley, 2005).</a:t>
            </a:r>
          </a:p>
          <a:p>
            <a:pPr lvl="1">
              <a:buClr>
                <a:srgbClr val="66FFCC"/>
              </a:buClr>
              <a:buFont typeface="Wingdings" panose="05000000000000000000" pitchFamily="2" charset="2"/>
              <a:buChar char="§"/>
            </a:pPr>
            <a:r>
              <a:rPr lang="en-US" sz="2400" dirty="0">
                <a:solidFill>
                  <a:schemeClr val="tx1"/>
                </a:solidFill>
                <a:latin typeface="Calibri" panose="020F0502020204030204" pitchFamily="34" charset="0"/>
                <a:cs typeface="Calibri" panose="020F0502020204030204" pitchFamily="34" charset="0"/>
              </a:rPr>
              <a:t>Watch Video- </a:t>
            </a:r>
            <a:r>
              <a:rPr lang="en-US" sz="2400" dirty="0">
                <a:latin typeface="Calibri" panose="020F0502020204030204" pitchFamily="34" charset="0"/>
                <a:cs typeface="Calibri" panose="020F0502020204030204" pitchFamily="34" charset="0"/>
                <a:hlinkClick r:id="rId3"/>
              </a:rPr>
              <a:t>How Culture Drives Behaviors</a:t>
            </a: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105302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7727" y="721754"/>
            <a:ext cx="8746591" cy="820594"/>
          </a:xfrm>
        </p:spPr>
        <p:txBody>
          <a:bodyPr>
            <a:noAutofit/>
          </a:bodyPr>
          <a:lstStyle/>
          <a:p>
            <a:pPr algn="l"/>
            <a:r>
              <a:rPr lang="en-US" sz="3600" b="1" dirty="0">
                <a:solidFill>
                  <a:schemeClr val="tx1">
                    <a:lumMod val="75000"/>
                    <a:lumOff val="25000"/>
                  </a:schemeClr>
                </a:solidFill>
                <a:latin typeface="Calibri" panose="020F0502020204030204" pitchFamily="34" charset="0"/>
                <a:cs typeface="Calibri" panose="020F0502020204030204" pitchFamily="34" charset="0"/>
              </a:rPr>
              <a:t>Cultural Identity: 10 Cultural Clusters</a:t>
            </a:r>
            <a:endParaRPr lang="en-US" sz="3600" b="1" dirty="0">
              <a:solidFill>
                <a:schemeClr val="tx1">
                  <a:lumMod val="75000"/>
                  <a:lumOff val="2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16" name="Rectangle 3"/>
          <p:cNvSpPr txBox="1">
            <a:spLocks/>
          </p:cNvSpPr>
          <p:nvPr/>
        </p:nvSpPr>
        <p:spPr>
          <a:xfrm>
            <a:off x="977701" y="1926365"/>
            <a:ext cx="5328096" cy="3049396"/>
          </a:xfrm>
          <a:prstGeom prst="rect">
            <a:avLst/>
          </a:prstGeom>
          <a:effectLst>
            <a:outerShdw blurRad="25400" dir="17880000">
              <a:srgbClr val="000000">
                <a:alpha val="46000"/>
              </a:srgbClr>
            </a:outerShdw>
          </a:effectLst>
        </p:spPr>
        <p:txBody>
          <a:bodyPr vert="horz" lIns="91440" tIns="45720" rIns="91440" bIns="45720" rtlCol="0" anchor="t">
            <a:noAutofit/>
          </a:bodyPr>
          <a:lst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marL="1146175" lvl="2" algn="ctr">
              <a:lnSpc>
                <a:spcPct val="90000"/>
              </a:lnSpc>
              <a:buClr>
                <a:srgbClr val="FF0000"/>
              </a:buClr>
              <a:buSzTx/>
              <a:buNone/>
            </a:pPr>
            <a:endParaRPr lang="en-US" sz="1100" b="1" dirty="0">
              <a:solidFill>
                <a:schemeClr val="bg1"/>
              </a:solidFill>
              <a:effectLst>
                <a:outerShdw blurRad="38100" dist="38100" dir="2700000" algn="tl">
                  <a:srgbClr val="000000">
                    <a:alpha val="43137"/>
                  </a:srgbClr>
                </a:outerShdw>
              </a:effectLst>
              <a:latin typeface="Garamond" pitchFamily="18" charset="0"/>
            </a:endParaRPr>
          </a:p>
        </p:txBody>
      </p:sp>
      <p:sp>
        <p:nvSpPr>
          <p:cNvPr id="10" name="TextBox 1"/>
          <p:cNvSpPr txBox="1">
            <a:spLocks noChangeArrowheads="1"/>
          </p:cNvSpPr>
          <p:nvPr/>
        </p:nvSpPr>
        <p:spPr bwMode="auto">
          <a:xfrm>
            <a:off x="984224" y="5260302"/>
            <a:ext cx="982232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1"/>
              </a:buClr>
              <a:buChar char="•"/>
              <a:defRPr sz="2400">
                <a:solidFill>
                  <a:schemeClr val="tx1"/>
                </a:solidFill>
                <a:latin typeface="Century Schoolbook" pitchFamily="18" charset="0"/>
                <a:cs typeface="Times New Roman" pitchFamily="18" charset="0"/>
              </a:defRPr>
            </a:lvl1pPr>
            <a:lvl2pPr marL="742950" indent="-285750">
              <a:spcBef>
                <a:spcPct val="20000"/>
              </a:spcBef>
              <a:buClr>
                <a:schemeClr val="tx1"/>
              </a:buClr>
              <a:buChar char="•"/>
              <a:defRPr sz="2000">
                <a:solidFill>
                  <a:schemeClr val="tx1"/>
                </a:solidFill>
                <a:latin typeface="Century Schoolbook" pitchFamily="18" charset="0"/>
                <a:cs typeface="Times New Roman" pitchFamily="18" charset="0"/>
              </a:defRPr>
            </a:lvl2pPr>
            <a:lvl3pPr marL="1143000" indent="-228600">
              <a:spcBef>
                <a:spcPct val="20000"/>
              </a:spcBef>
              <a:buClr>
                <a:schemeClr val="tx1"/>
              </a:buClr>
              <a:buChar char="•"/>
              <a:defRPr>
                <a:solidFill>
                  <a:schemeClr val="tx1"/>
                </a:solidFill>
                <a:latin typeface="Century Schoolbook" pitchFamily="18" charset="0"/>
                <a:cs typeface="Times New Roman" pitchFamily="18" charset="0"/>
              </a:defRPr>
            </a:lvl3pPr>
            <a:lvl4pPr marL="1600200" indent="-228600">
              <a:spcBef>
                <a:spcPct val="20000"/>
              </a:spcBef>
              <a:buClr>
                <a:schemeClr val="tx1"/>
              </a:buClr>
              <a:buChar char="•"/>
              <a:defRPr sz="1600">
                <a:solidFill>
                  <a:schemeClr val="tx1"/>
                </a:solidFill>
                <a:latin typeface="Century Schoolbook" pitchFamily="18" charset="0"/>
                <a:cs typeface="Times New Roman" pitchFamily="18" charset="0"/>
              </a:defRPr>
            </a:lvl4pPr>
            <a:lvl5pPr marL="2057400" indent="-228600">
              <a:spcBef>
                <a:spcPct val="20000"/>
              </a:spcBef>
              <a:buClr>
                <a:schemeClr val="tx1"/>
              </a:buClr>
              <a:buChar char="•"/>
              <a:defRPr sz="1600">
                <a:solidFill>
                  <a:schemeClr val="tx1"/>
                </a:solidFill>
                <a:latin typeface="Century Schoolbook" pitchFamily="18" charset="0"/>
                <a:cs typeface="Times New Roman" pitchFamily="18" charset="0"/>
              </a:defRPr>
            </a:lvl5pPr>
            <a:lvl6pPr marL="2514600" indent="-228600" eaLnBrk="0" fontAlgn="base" hangingPunct="0">
              <a:spcBef>
                <a:spcPct val="20000"/>
              </a:spcBef>
              <a:spcAft>
                <a:spcPct val="0"/>
              </a:spcAft>
              <a:buClr>
                <a:schemeClr val="tx1"/>
              </a:buClr>
              <a:buChar char="•"/>
              <a:defRPr sz="1600">
                <a:solidFill>
                  <a:schemeClr val="tx1"/>
                </a:solidFill>
                <a:latin typeface="Century Schoolbook" pitchFamily="18" charset="0"/>
                <a:cs typeface="Times New Roman" pitchFamily="18" charset="0"/>
              </a:defRPr>
            </a:lvl6pPr>
            <a:lvl7pPr marL="2971800" indent="-228600" eaLnBrk="0" fontAlgn="base" hangingPunct="0">
              <a:spcBef>
                <a:spcPct val="20000"/>
              </a:spcBef>
              <a:spcAft>
                <a:spcPct val="0"/>
              </a:spcAft>
              <a:buClr>
                <a:schemeClr val="tx1"/>
              </a:buClr>
              <a:buChar char="•"/>
              <a:defRPr sz="1600">
                <a:solidFill>
                  <a:schemeClr val="tx1"/>
                </a:solidFill>
                <a:latin typeface="Century Schoolbook" pitchFamily="18" charset="0"/>
                <a:cs typeface="Times New Roman" pitchFamily="18" charset="0"/>
              </a:defRPr>
            </a:lvl7pPr>
            <a:lvl8pPr marL="3429000" indent="-228600" eaLnBrk="0" fontAlgn="base" hangingPunct="0">
              <a:spcBef>
                <a:spcPct val="20000"/>
              </a:spcBef>
              <a:spcAft>
                <a:spcPct val="0"/>
              </a:spcAft>
              <a:buClr>
                <a:schemeClr val="tx1"/>
              </a:buClr>
              <a:buChar char="•"/>
              <a:defRPr sz="1600">
                <a:solidFill>
                  <a:schemeClr val="tx1"/>
                </a:solidFill>
                <a:latin typeface="Century Schoolbook" pitchFamily="18" charset="0"/>
                <a:cs typeface="Times New Roman" pitchFamily="18" charset="0"/>
              </a:defRPr>
            </a:lvl8pPr>
            <a:lvl9pPr marL="3886200" indent="-228600" eaLnBrk="0" fontAlgn="base" hangingPunct="0">
              <a:spcBef>
                <a:spcPct val="20000"/>
              </a:spcBef>
              <a:spcAft>
                <a:spcPct val="0"/>
              </a:spcAft>
              <a:buClr>
                <a:schemeClr val="tx1"/>
              </a:buClr>
              <a:buChar char="•"/>
              <a:defRPr sz="1600">
                <a:solidFill>
                  <a:schemeClr val="tx1"/>
                </a:solidFill>
                <a:latin typeface="Century Schoolbook" pitchFamily="18" charset="0"/>
                <a:cs typeface="Times New Roman" pitchFamily="18" charset="0"/>
              </a:defRPr>
            </a:lvl9pPr>
          </a:lstStyle>
          <a:p>
            <a:pPr eaLnBrk="1" hangingPunct="1">
              <a:spcBef>
                <a:spcPct val="0"/>
              </a:spcBef>
              <a:buClrTx/>
              <a:buFontTx/>
              <a:buNone/>
            </a:pPr>
            <a:r>
              <a:rPr lang="en-US" altLang="en-US" sz="2800" dirty="0">
                <a:latin typeface="Calibri" panose="020F0502020204030204" pitchFamily="34" charset="0"/>
                <a:cs typeface="Calibri" panose="020F0502020204030204" pitchFamily="34" charset="0"/>
              </a:rPr>
              <a:t>In which cultural cluster will you study this summer?  What do you know about the traits of this culture? </a:t>
            </a:r>
          </a:p>
        </p:txBody>
      </p:sp>
      <p:sp>
        <p:nvSpPr>
          <p:cNvPr id="11" name="Rectangle 3"/>
          <p:cNvSpPr txBox="1">
            <a:spLocks/>
          </p:cNvSpPr>
          <p:nvPr/>
        </p:nvSpPr>
        <p:spPr>
          <a:xfrm>
            <a:off x="823766" y="1375261"/>
            <a:ext cx="9080552" cy="1784618"/>
          </a:xfrm>
          <a:prstGeom prst="rect">
            <a:avLst/>
          </a:prstGeom>
          <a:effectLst>
            <a:outerShdw blurRad="25400" dir="17880000">
              <a:srgbClr val="000000">
                <a:alpha val="46000"/>
              </a:srgbClr>
            </a:outerShdw>
          </a:effectLst>
        </p:spPr>
        <p:txBody>
          <a:bodyPr vert="horz" lIns="91440" tIns="45720" rIns="91440" bIns="45720" rtlCol="0" anchor="t">
            <a:normAutofit/>
          </a:bodyPr>
          <a:lst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marL="1146175" lvl="2" algn="ctr">
              <a:lnSpc>
                <a:spcPct val="90000"/>
              </a:lnSpc>
              <a:buClr>
                <a:srgbClr val="FF0000"/>
              </a:buClr>
              <a:buSzTx/>
              <a:buNone/>
            </a:pPr>
            <a:endParaRPr lang="en-US" sz="28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a:buClr>
                <a:srgbClr val="66FFCC"/>
              </a:buClr>
              <a:buFont typeface="Wingdings" panose="05000000000000000000" pitchFamily="2" charset="2"/>
              <a:buChar char="§"/>
            </a:pPr>
            <a:r>
              <a:rPr lang="en-US" altLang="en-US" sz="2600" dirty="0">
                <a:solidFill>
                  <a:schemeClr val="tx1"/>
                </a:solidFill>
                <a:effectLst/>
                <a:latin typeface="Calibri" panose="020F0502020204030204" pitchFamily="34" charset="0"/>
                <a:cs typeface="Calibri" panose="020F0502020204030204" pitchFamily="34" charset="0"/>
              </a:rPr>
              <a:t>These 10 Cultural Clusters are delineated by: language, religion, tradition, foods, clothing, recreation, education, and values</a:t>
            </a:r>
            <a:endParaRPr lang="en-US" altLang="en-US" sz="2400" dirty="0">
              <a:solidFill>
                <a:schemeClr val="tx1"/>
              </a:solidFill>
              <a:effectLst/>
              <a:latin typeface="Calibri" panose="020F0502020204030204" pitchFamily="34" charset="0"/>
              <a:cs typeface="Calibri" panose="020F0502020204030204" pitchFamily="34" charset="0"/>
            </a:endParaRPr>
          </a:p>
        </p:txBody>
      </p:sp>
      <p:sp>
        <p:nvSpPr>
          <p:cNvPr id="3" name="Rectangle 2"/>
          <p:cNvSpPr/>
          <p:nvPr/>
        </p:nvSpPr>
        <p:spPr>
          <a:xfrm>
            <a:off x="1715672" y="3159879"/>
            <a:ext cx="3852153" cy="1938992"/>
          </a:xfrm>
          <a:prstGeom prst="rect">
            <a:avLst/>
          </a:prstGeom>
        </p:spPr>
        <p:txBody>
          <a:bodyPr wrap="square">
            <a:spAutoFit/>
          </a:bodyPr>
          <a:lstStyle/>
          <a:p>
            <a:pPr>
              <a:buClr>
                <a:srgbClr val="66FFCC"/>
              </a:buClr>
              <a:buFont typeface="Wingdings" panose="05000000000000000000" pitchFamily="2" charset="2"/>
              <a:buChar char="§"/>
            </a:pPr>
            <a:r>
              <a:rPr lang="en-US" altLang="en-US" sz="2400" dirty="0">
                <a:latin typeface="Calibri" panose="020F0502020204030204" pitchFamily="34" charset="0"/>
                <a:cs typeface="Calibri" panose="020F0502020204030204" pitchFamily="34" charset="0"/>
              </a:rPr>
              <a:t>Anglo</a:t>
            </a:r>
          </a:p>
          <a:p>
            <a:pPr lvl="1">
              <a:buClr>
                <a:srgbClr val="66FFCC"/>
              </a:buClr>
              <a:buFont typeface="Wingdings" panose="05000000000000000000" pitchFamily="2" charset="2"/>
              <a:buChar char="§"/>
            </a:pPr>
            <a:r>
              <a:rPr lang="en-US" altLang="en-US" sz="2400" dirty="0">
                <a:latin typeface="Calibri" panose="020F0502020204030204" pitchFamily="34" charset="0"/>
                <a:cs typeface="Calibri" panose="020F0502020204030204" pitchFamily="34" charset="0"/>
              </a:rPr>
              <a:t>Latin Europe </a:t>
            </a:r>
          </a:p>
          <a:p>
            <a:pPr lvl="1">
              <a:buClr>
                <a:srgbClr val="66FFCC"/>
              </a:buClr>
              <a:buFont typeface="Wingdings" panose="05000000000000000000" pitchFamily="2" charset="2"/>
              <a:buChar char="§"/>
            </a:pPr>
            <a:r>
              <a:rPr lang="en-US" altLang="en-US" sz="2400" dirty="0">
                <a:latin typeface="Calibri" panose="020F0502020204030204" pitchFamily="34" charset="0"/>
                <a:cs typeface="Calibri" panose="020F0502020204030204" pitchFamily="34" charset="0"/>
              </a:rPr>
              <a:t>Germanic Europe</a:t>
            </a:r>
          </a:p>
          <a:p>
            <a:pPr lvl="1">
              <a:buClr>
                <a:srgbClr val="66FFCC"/>
              </a:buClr>
              <a:buFont typeface="Wingdings" panose="05000000000000000000" pitchFamily="2" charset="2"/>
              <a:buChar char="§"/>
            </a:pPr>
            <a:r>
              <a:rPr lang="en-US" altLang="en-US" sz="2400" dirty="0">
                <a:latin typeface="Calibri" panose="020F0502020204030204" pitchFamily="34" charset="0"/>
                <a:cs typeface="Calibri" panose="020F0502020204030204" pitchFamily="34" charset="0"/>
              </a:rPr>
              <a:t>Nordic Europe</a:t>
            </a:r>
          </a:p>
          <a:p>
            <a:pPr lvl="1">
              <a:buClr>
                <a:srgbClr val="66FFCC"/>
              </a:buClr>
              <a:buFont typeface="Wingdings" panose="05000000000000000000" pitchFamily="2" charset="2"/>
              <a:buChar char="§"/>
            </a:pPr>
            <a:r>
              <a:rPr lang="en-US" altLang="en-US" sz="2400" dirty="0">
                <a:latin typeface="Calibri" panose="020F0502020204030204" pitchFamily="34" charset="0"/>
                <a:cs typeface="Calibri" panose="020F0502020204030204" pitchFamily="34" charset="0"/>
              </a:rPr>
              <a:t>Eastern Europe</a:t>
            </a:r>
          </a:p>
        </p:txBody>
      </p:sp>
      <p:sp>
        <p:nvSpPr>
          <p:cNvPr id="4" name="Rectangle 3"/>
          <p:cNvSpPr/>
          <p:nvPr/>
        </p:nvSpPr>
        <p:spPr>
          <a:xfrm>
            <a:off x="4521718" y="3160062"/>
            <a:ext cx="4081360" cy="1938992"/>
          </a:xfrm>
          <a:prstGeom prst="rect">
            <a:avLst/>
          </a:prstGeom>
        </p:spPr>
        <p:txBody>
          <a:bodyPr wrap="square">
            <a:spAutoFit/>
          </a:bodyPr>
          <a:lstStyle/>
          <a:p>
            <a:pPr lvl="1">
              <a:buClr>
                <a:srgbClr val="66FFCC"/>
              </a:buClr>
              <a:buFont typeface="Wingdings" panose="05000000000000000000" pitchFamily="2" charset="2"/>
              <a:buChar char="§"/>
            </a:pPr>
            <a:r>
              <a:rPr lang="en-US" altLang="en-US" sz="2400" dirty="0">
                <a:latin typeface="Calibri" panose="020F0502020204030204" pitchFamily="34" charset="0"/>
                <a:cs typeface="Calibri" panose="020F0502020204030204" pitchFamily="34" charset="0"/>
              </a:rPr>
              <a:t>Confucian Asia</a:t>
            </a:r>
          </a:p>
          <a:p>
            <a:pPr lvl="1">
              <a:buClr>
                <a:srgbClr val="66FFCC"/>
              </a:buClr>
              <a:buFont typeface="Wingdings" panose="05000000000000000000" pitchFamily="2" charset="2"/>
              <a:buChar char="§"/>
            </a:pPr>
            <a:r>
              <a:rPr lang="en-US" altLang="en-US" sz="2400" dirty="0">
                <a:latin typeface="Calibri" panose="020F0502020204030204" pitchFamily="34" charset="0"/>
                <a:cs typeface="Calibri" panose="020F0502020204030204" pitchFamily="34" charset="0"/>
              </a:rPr>
              <a:t>Southern Asia</a:t>
            </a:r>
          </a:p>
          <a:p>
            <a:pPr lvl="1">
              <a:buClr>
                <a:srgbClr val="66FFCC"/>
              </a:buClr>
              <a:buFont typeface="Wingdings" panose="05000000000000000000" pitchFamily="2" charset="2"/>
              <a:buChar char="§"/>
            </a:pPr>
            <a:r>
              <a:rPr lang="en-US" altLang="en-US" sz="2400" dirty="0">
                <a:latin typeface="Calibri" panose="020F0502020204030204" pitchFamily="34" charset="0"/>
                <a:cs typeface="Calibri" panose="020F0502020204030204" pitchFamily="34" charset="0"/>
              </a:rPr>
              <a:t>Middle East</a:t>
            </a:r>
          </a:p>
          <a:p>
            <a:pPr lvl="1">
              <a:buClr>
                <a:srgbClr val="66FFCC"/>
              </a:buClr>
              <a:buFont typeface="Wingdings" panose="05000000000000000000" pitchFamily="2" charset="2"/>
              <a:buChar char="§"/>
            </a:pPr>
            <a:r>
              <a:rPr lang="en-US" altLang="en-US" sz="2400" dirty="0">
                <a:latin typeface="Calibri" panose="020F0502020204030204" pitchFamily="34" charset="0"/>
                <a:cs typeface="Calibri" panose="020F0502020204030204" pitchFamily="34" charset="0"/>
              </a:rPr>
              <a:t>Sub-Saharan Africa</a:t>
            </a:r>
          </a:p>
          <a:p>
            <a:pPr lvl="1">
              <a:buClr>
                <a:srgbClr val="66FFCC"/>
              </a:buClr>
              <a:buFont typeface="Wingdings" panose="05000000000000000000" pitchFamily="2" charset="2"/>
              <a:buChar char="§"/>
            </a:pPr>
            <a:r>
              <a:rPr lang="en-US" altLang="en-US" sz="2400" dirty="0">
                <a:latin typeface="Calibri" panose="020F0502020204030204" pitchFamily="34" charset="0"/>
                <a:cs typeface="Calibri" panose="020F0502020204030204" pitchFamily="34" charset="0"/>
              </a:rPr>
              <a:t>Latin America</a:t>
            </a:r>
          </a:p>
        </p:txBody>
      </p:sp>
    </p:spTree>
    <p:extLst>
      <p:ext uri="{BB962C8B-B14F-4D97-AF65-F5344CB8AC3E}">
        <p14:creationId xmlns:p14="http://schemas.microsoft.com/office/powerpoint/2010/main" val="20489001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8013" y="600732"/>
            <a:ext cx="6222814" cy="820594"/>
          </a:xfrm>
        </p:spPr>
        <p:txBody>
          <a:bodyPr>
            <a:noAutofit/>
          </a:bodyPr>
          <a:lstStyle/>
          <a:p>
            <a:pPr algn="l"/>
            <a:r>
              <a:rPr lang="en-US" b="1" dirty="0">
                <a:solidFill>
                  <a:schemeClr val="tx1">
                    <a:lumMod val="75000"/>
                    <a:lumOff val="25000"/>
                  </a:schemeClr>
                </a:solidFill>
                <a:latin typeface="Calibri" panose="020F0502020204030204" pitchFamily="34" charset="0"/>
                <a:cs typeface="Calibri" panose="020F0502020204030204" pitchFamily="34" charset="0"/>
              </a:rPr>
              <a:t>Personal Identity</a:t>
            </a:r>
            <a:endParaRPr lang="en-US" b="1" dirty="0">
              <a:solidFill>
                <a:schemeClr val="tx1">
                  <a:lumMod val="75000"/>
                  <a:lumOff val="2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26" name="Rounded Rectangle 25"/>
          <p:cNvSpPr/>
          <p:nvPr/>
        </p:nvSpPr>
        <p:spPr>
          <a:xfrm>
            <a:off x="4494423" y="2732290"/>
            <a:ext cx="2060154" cy="936434"/>
          </a:xfrm>
          <a:prstGeom prst="roundRect">
            <a:avLst/>
          </a:prstGeom>
          <a:solidFill>
            <a:schemeClr val="tx1">
              <a:lumMod val="85000"/>
            </a:schemeClr>
          </a:solidFill>
          <a:ln>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B0F0"/>
                </a:solidFill>
              </a:rPr>
              <a:t>I am…</a:t>
            </a:r>
          </a:p>
        </p:txBody>
      </p:sp>
      <p:cxnSp>
        <p:nvCxnSpPr>
          <p:cNvPr id="28" name="Straight Connector 27"/>
          <p:cNvCxnSpPr>
            <a:cxnSpLocks/>
            <a:stCxn id="26" idx="0"/>
          </p:cNvCxnSpPr>
          <p:nvPr/>
        </p:nvCxnSpPr>
        <p:spPr>
          <a:xfrm flipH="1" flipV="1">
            <a:off x="5524041" y="2394091"/>
            <a:ext cx="459" cy="338199"/>
          </a:xfrm>
          <a:prstGeom prst="line">
            <a:avLst/>
          </a:prstGeom>
          <a:ln w="28575">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a:cxnSpLocks/>
            <a:stCxn id="26" idx="3"/>
            <a:endCxn id="49" idx="1"/>
          </p:cNvCxnSpPr>
          <p:nvPr/>
        </p:nvCxnSpPr>
        <p:spPr>
          <a:xfrm flipV="1">
            <a:off x="6554577" y="3017550"/>
            <a:ext cx="675658" cy="182957"/>
          </a:xfrm>
          <a:prstGeom prst="line">
            <a:avLst/>
          </a:prstGeom>
          <a:ln w="28575">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cxnSpLocks/>
            <a:stCxn id="26" idx="1"/>
            <a:endCxn id="40" idx="3"/>
          </p:cNvCxnSpPr>
          <p:nvPr/>
        </p:nvCxnSpPr>
        <p:spPr>
          <a:xfrm flipH="1" flipV="1">
            <a:off x="3884417" y="3014522"/>
            <a:ext cx="610006" cy="185985"/>
          </a:xfrm>
          <a:prstGeom prst="line">
            <a:avLst/>
          </a:prstGeom>
          <a:ln w="28575">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4032173" y="3612971"/>
            <a:ext cx="492088" cy="460872"/>
          </a:xfrm>
          <a:prstGeom prst="line">
            <a:avLst/>
          </a:prstGeom>
          <a:ln w="28575">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5524041" y="3668724"/>
            <a:ext cx="0" cy="616944"/>
          </a:xfrm>
          <a:prstGeom prst="line">
            <a:avLst/>
          </a:prstGeom>
          <a:ln w="28575">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flipV="1">
            <a:off x="6491255" y="3612971"/>
            <a:ext cx="387104" cy="460872"/>
          </a:xfrm>
          <a:prstGeom prst="line">
            <a:avLst/>
          </a:prstGeom>
          <a:ln w="28575">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sp>
        <p:nvSpPr>
          <p:cNvPr id="40" name="Rounded Rectangle 39"/>
          <p:cNvSpPr/>
          <p:nvPr/>
        </p:nvSpPr>
        <p:spPr>
          <a:xfrm>
            <a:off x="2374461" y="2562674"/>
            <a:ext cx="1509956" cy="903696"/>
          </a:xfrm>
          <a:prstGeom prst="roundRect">
            <a:avLst/>
          </a:prstGeom>
          <a:solidFill>
            <a:schemeClr val="tx1">
              <a:lumMod val="85000"/>
            </a:schemeClr>
          </a:solidFill>
          <a:ln>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46" name="Rounded Rectangle 45"/>
          <p:cNvSpPr/>
          <p:nvPr/>
        </p:nvSpPr>
        <p:spPr>
          <a:xfrm>
            <a:off x="4769063" y="4237272"/>
            <a:ext cx="1509956" cy="903696"/>
          </a:xfrm>
          <a:prstGeom prst="roundRect">
            <a:avLst/>
          </a:prstGeom>
          <a:solidFill>
            <a:schemeClr val="tx1">
              <a:lumMod val="85000"/>
            </a:schemeClr>
          </a:solidFill>
          <a:ln>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47" name="Rounded Rectangle 46"/>
          <p:cNvSpPr/>
          <p:nvPr/>
        </p:nvSpPr>
        <p:spPr>
          <a:xfrm>
            <a:off x="2835119" y="4026728"/>
            <a:ext cx="1509956" cy="903696"/>
          </a:xfrm>
          <a:prstGeom prst="roundRect">
            <a:avLst/>
          </a:prstGeom>
          <a:solidFill>
            <a:schemeClr val="tx1">
              <a:lumMod val="85000"/>
            </a:schemeClr>
          </a:solidFill>
          <a:ln>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48" name="Rounded Rectangle 47"/>
          <p:cNvSpPr/>
          <p:nvPr/>
        </p:nvSpPr>
        <p:spPr>
          <a:xfrm>
            <a:off x="4764855" y="1521539"/>
            <a:ext cx="1509956" cy="903696"/>
          </a:xfrm>
          <a:prstGeom prst="roundRect">
            <a:avLst/>
          </a:prstGeom>
          <a:solidFill>
            <a:schemeClr val="tx1">
              <a:lumMod val="85000"/>
            </a:schemeClr>
          </a:solidFill>
          <a:ln>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49" name="Rounded Rectangle 48"/>
          <p:cNvSpPr/>
          <p:nvPr/>
        </p:nvSpPr>
        <p:spPr>
          <a:xfrm>
            <a:off x="7230235" y="2565702"/>
            <a:ext cx="1509956" cy="903696"/>
          </a:xfrm>
          <a:prstGeom prst="roundRect">
            <a:avLst/>
          </a:prstGeom>
          <a:solidFill>
            <a:schemeClr val="tx1">
              <a:lumMod val="85000"/>
            </a:schemeClr>
          </a:solidFill>
          <a:ln>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50" name="Rounded Rectangle 49"/>
          <p:cNvSpPr/>
          <p:nvPr/>
        </p:nvSpPr>
        <p:spPr>
          <a:xfrm>
            <a:off x="6878359" y="4026728"/>
            <a:ext cx="1509956" cy="903696"/>
          </a:xfrm>
          <a:prstGeom prst="roundRect">
            <a:avLst/>
          </a:prstGeom>
          <a:solidFill>
            <a:schemeClr val="tx1">
              <a:lumMod val="85000"/>
            </a:schemeClr>
          </a:solidFill>
          <a:ln>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4" name="TextBox 3"/>
          <p:cNvSpPr txBox="1"/>
          <p:nvPr/>
        </p:nvSpPr>
        <p:spPr>
          <a:xfrm rot="20170507">
            <a:off x="2254924" y="1931454"/>
            <a:ext cx="947451" cy="369332"/>
          </a:xfrm>
          <a:prstGeom prst="rect">
            <a:avLst/>
          </a:prstGeom>
          <a:noFill/>
        </p:spPr>
        <p:txBody>
          <a:bodyPr wrap="square" rtlCol="0">
            <a:spAutoFit/>
          </a:bodyPr>
          <a:lstStyle/>
          <a:p>
            <a:r>
              <a:rPr lang="en-US" dirty="0">
                <a:solidFill>
                  <a:srgbClr val="FFFF00"/>
                </a:solidFill>
              </a:rPr>
              <a:t>Female</a:t>
            </a:r>
          </a:p>
        </p:txBody>
      </p:sp>
      <p:sp>
        <p:nvSpPr>
          <p:cNvPr id="23" name="TextBox 22"/>
          <p:cNvSpPr txBox="1"/>
          <p:nvPr/>
        </p:nvSpPr>
        <p:spPr>
          <a:xfrm rot="20780711">
            <a:off x="414126" y="2270247"/>
            <a:ext cx="1131007" cy="369332"/>
          </a:xfrm>
          <a:prstGeom prst="rect">
            <a:avLst/>
          </a:prstGeom>
          <a:noFill/>
        </p:spPr>
        <p:txBody>
          <a:bodyPr wrap="square" rtlCol="0">
            <a:spAutoFit/>
          </a:bodyPr>
          <a:lstStyle/>
          <a:p>
            <a:r>
              <a:rPr lang="en-US" dirty="0">
                <a:solidFill>
                  <a:srgbClr val="00B0F0"/>
                </a:solidFill>
              </a:rPr>
              <a:t>Scientist</a:t>
            </a:r>
          </a:p>
        </p:txBody>
      </p:sp>
      <p:sp>
        <p:nvSpPr>
          <p:cNvPr id="24" name="TextBox 23"/>
          <p:cNvSpPr txBox="1"/>
          <p:nvPr/>
        </p:nvSpPr>
        <p:spPr>
          <a:xfrm>
            <a:off x="1207596" y="1772634"/>
            <a:ext cx="1131007" cy="369332"/>
          </a:xfrm>
          <a:prstGeom prst="rect">
            <a:avLst/>
          </a:prstGeom>
          <a:noFill/>
        </p:spPr>
        <p:txBody>
          <a:bodyPr wrap="square" rtlCol="0">
            <a:spAutoFit/>
          </a:bodyPr>
          <a:lstStyle/>
          <a:p>
            <a:r>
              <a:rPr lang="en-US" dirty="0">
                <a:solidFill>
                  <a:srgbClr val="66FFCC"/>
                </a:solidFill>
              </a:rPr>
              <a:t>Hispanic</a:t>
            </a:r>
          </a:p>
        </p:txBody>
      </p:sp>
      <p:sp>
        <p:nvSpPr>
          <p:cNvPr id="25" name="TextBox 24"/>
          <p:cNvSpPr txBox="1"/>
          <p:nvPr/>
        </p:nvSpPr>
        <p:spPr>
          <a:xfrm>
            <a:off x="1035586" y="2789220"/>
            <a:ext cx="1131007" cy="369332"/>
          </a:xfrm>
          <a:prstGeom prst="rect">
            <a:avLst/>
          </a:prstGeom>
          <a:noFill/>
        </p:spPr>
        <p:txBody>
          <a:bodyPr wrap="square" rtlCol="0">
            <a:spAutoFit/>
          </a:bodyPr>
          <a:lstStyle/>
          <a:p>
            <a:pPr algn="ctr"/>
            <a:r>
              <a:rPr lang="en-US" dirty="0">
                <a:solidFill>
                  <a:srgbClr val="FF3399"/>
                </a:solidFill>
              </a:rPr>
              <a:t>Sister</a:t>
            </a:r>
          </a:p>
        </p:txBody>
      </p:sp>
      <p:sp>
        <p:nvSpPr>
          <p:cNvPr id="27" name="TextBox 26"/>
          <p:cNvSpPr txBox="1"/>
          <p:nvPr/>
        </p:nvSpPr>
        <p:spPr>
          <a:xfrm rot="1321773">
            <a:off x="384921" y="3286832"/>
            <a:ext cx="1131007" cy="369332"/>
          </a:xfrm>
          <a:prstGeom prst="rect">
            <a:avLst/>
          </a:prstGeom>
          <a:noFill/>
        </p:spPr>
        <p:txBody>
          <a:bodyPr wrap="square" rtlCol="0">
            <a:spAutoFit/>
          </a:bodyPr>
          <a:lstStyle/>
          <a:p>
            <a:r>
              <a:rPr lang="en-US" dirty="0">
                <a:solidFill>
                  <a:srgbClr val="FF7C80"/>
                </a:solidFill>
              </a:rPr>
              <a:t>Agnostic</a:t>
            </a:r>
          </a:p>
        </p:txBody>
      </p:sp>
      <p:sp>
        <p:nvSpPr>
          <p:cNvPr id="34" name="TextBox 33"/>
          <p:cNvSpPr txBox="1"/>
          <p:nvPr/>
        </p:nvSpPr>
        <p:spPr>
          <a:xfrm>
            <a:off x="978034" y="3867768"/>
            <a:ext cx="1131007" cy="369332"/>
          </a:xfrm>
          <a:prstGeom prst="rect">
            <a:avLst/>
          </a:prstGeom>
          <a:noFill/>
        </p:spPr>
        <p:txBody>
          <a:bodyPr wrap="square" rtlCol="0">
            <a:spAutoFit/>
          </a:bodyPr>
          <a:lstStyle/>
          <a:p>
            <a:r>
              <a:rPr lang="en-US" dirty="0">
                <a:solidFill>
                  <a:srgbClr val="33CCCC"/>
                </a:solidFill>
              </a:rPr>
              <a:t>Bisexual</a:t>
            </a:r>
          </a:p>
        </p:txBody>
      </p:sp>
      <p:sp>
        <p:nvSpPr>
          <p:cNvPr id="35" name="TextBox 34"/>
          <p:cNvSpPr txBox="1"/>
          <p:nvPr/>
        </p:nvSpPr>
        <p:spPr>
          <a:xfrm rot="20592269">
            <a:off x="180334" y="4480016"/>
            <a:ext cx="1131007" cy="369332"/>
          </a:xfrm>
          <a:prstGeom prst="rect">
            <a:avLst/>
          </a:prstGeom>
          <a:noFill/>
        </p:spPr>
        <p:txBody>
          <a:bodyPr wrap="square" rtlCol="0">
            <a:spAutoFit/>
          </a:bodyPr>
          <a:lstStyle/>
          <a:p>
            <a:r>
              <a:rPr lang="en-US" dirty="0">
                <a:solidFill>
                  <a:srgbClr val="0099FF"/>
                </a:solidFill>
              </a:rPr>
              <a:t>Catholic</a:t>
            </a:r>
          </a:p>
        </p:txBody>
      </p:sp>
      <p:sp>
        <p:nvSpPr>
          <p:cNvPr id="36" name="TextBox 35"/>
          <p:cNvSpPr txBox="1"/>
          <p:nvPr/>
        </p:nvSpPr>
        <p:spPr>
          <a:xfrm rot="961139">
            <a:off x="7380141" y="1913756"/>
            <a:ext cx="1433735" cy="369332"/>
          </a:xfrm>
          <a:prstGeom prst="rect">
            <a:avLst/>
          </a:prstGeom>
          <a:noFill/>
        </p:spPr>
        <p:txBody>
          <a:bodyPr wrap="square" rtlCol="0">
            <a:spAutoFit/>
          </a:bodyPr>
          <a:lstStyle/>
          <a:p>
            <a:r>
              <a:rPr lang="en-US" dirty="0">
                <a:solidFill>
                  <a:srgbClr val="9966FF"/>
                </a:solidFill>
              </a:rPr>
              <a:t>Transgender</a:t>
            </a:r>
          </a:p>
        </p:txBody>
      </p:sp>
      <p:sp>
        <p:nvSpPr>
          <p:cNvPr id="37" name="TextBox 36"/>
          <p:cNvSpPr txBox="1"/>
          <p:nvPr/>
        </p:nvSpPr>
        <p:spPr>
          <a:xfrm>
            <a:off x="8745817" y="1916343"/>
            <a:ext cx="1365267" cy="646331"/>
          </a:xfrm>
          <a:prstGeom prst="rect">
            <a:avLst/>
          </a:prstGeom>
          <a:noFill/>
        </p:spPr>
        <p:txBody>
          <a:bodyPr wrap="square" rtlCol="0">
            <a:spAutoFit/>
          </a:bodyPr>
          <a:lstStyle/>
          <a:p>
            <a:pPr algn="ctr"/>
            <a:r>
              <a:rPr lang="en-US" dirty="0">
                <a:solidFill>
                  <a:srgbClr val="FF3399"/>
                </a:solidFill>
              </a:rPr>
              <a:t>African American</a:t>
            </a:r>
          </a:p>
        </p:txBody>
      </p:sp>
      <p:sp>
        <p:nvSpPr>
          <p:cNvPr id="38" name="TextBox 37"/>
          <p:cNvSpPr txBox="1"/>
          <p:nvPr/>
        </p:nvSpPr>
        <p:spPr>
          <a:xfrm rot="20508574">
            <a:off x="10111084" y="2692675"/>
            <a:ext cx="1365267" cy="369332"/>
          </a:xfrm>
          <a:prstGeom prst="rect">
            <a:avLst/>
          </a:prstGeom>
          <a:noFill/>
        </p:spPr>
        <p:txBody>
          <a:bodyPr wrap="square" rtlCol="0">
            <a:spAutoFit/>
          </a:bodyPr>
          <a:lstStyle/>
          <a:p>
            <a:pPr algn="ctr"/>
            <a:r>
              <a:rPr lang="en-US" dirty="0">
                <a:solidFill>
                  <a:srgbClr val="99CCFF"/>
                </a:solidFill>
              </a:rPr>
              <a:t>Muslim</a:t>
            </a:r>
          </a:p>
        </p:txBody>
      </p:sp>
      <p:sp>
        <p:nvSpPr>
          <p:cNvPr id="39" name="TextBox 38"/>
          <p:cNvSpPr txBox="1"/>
          <p:nvPr/>
        </p:nvSpPr>
        <p:spPr>
          <a:xfrm>
            <a:off x="8986842" y="3216041"/>
            <a:ext cx="1131007" cy="369332"/>
          </a:xfrm>
          <a:prstGeom prst="rect">
            <a:avLst/>
          </a:prstGeom>
          <a:noFill/>
        </p:spPr>
        <p:txBody>
          <a:bodyPr wrap="square" rtlCol="0">
            <a:spAutoFit/>
          </a:bodyPr>
          <a:lstStyle/>
          <a:p>
            <a:r>
              <a:rPr lang="en-US" dirty="0">
                <a:solidFill>
                  <a:srgbClr val="33CCCC"/>
                </a:solidFill>
              </a:rPr>
              <a:t>Lesbian</a:t>
            </a:r>
          </a:p>
        </p:txBody>
      </p:sp>
      <p:sp>
        <p:nvSpPr>
          <p:cNvPr id="41" name="TextBox 40"/>
          <p:cNvSpPr txBox="1"/>
          <p:nvPr/>
        </p:nvSpPr>
        <p:spPr>
          <a:xfrm rot="1629381">
            <a:off x="1203203" y="4956301"/>
            <a:ext cx="1131007" cy="369332"/>
          </a:xfrm>
          <a:prstGeom prst="rect">
            <a:avLst/>
          </a:prstGeom>
          <a:noFill/>
        </p:spPr>
        <p:txBody>
          <a:bodyPr wrap="square" rtlCol="0">
            <a:spAutoFit/>
          </a:bodyPr>
          <a:lstStyle/>
          <a:p>
            <a:r>
              <a:rPr lang="en-US" dirty="0">
                <a:solidFill>
                  <a:srgbClr val="CC66FF"/>
                </a:solidFill>
              </a:rPr>
              <a:t>Deaf</a:t>
            </a:r>
          </a:p>
        </p:txBody>
      </p:sp>
      <p:sp>
        <p:nvSpPr>
          <p:cNvPr id="11" name="TextBox 10"/>
          <p:cNvSpPr txBox="1"/>
          <p:nvPr/>
        </p:nvSpPr>
        <p:spPr>
          <a:xfrm>
            <a:off x="0" y="5281732"/>
            <a:ext cx="12191999" cy="1166473"/>
          </a:xfrm>
          <a:prstGeom prst="rect">
            <a:avLst/>
          </a:prstGeom>
          <a:noFill/>
        </p:spPr>
        <p:txBody>
          <a:bodyPr wrap="square" rtlCol="0">
            <a:spAutoFit/>
          </a:bodyPr>
          <a:lstStyle/>
          <a:p>
            <a:pPr marL="930175" lvl="2" indent="0">
              <a:lnSpc>
                <a:spcPct val="90000"/>
              </a:lnSpc>
              <a:buClr>
                <a:srgbClr val="66FFCC"/>
              </a:buClr>
              <a:buSzTx/>
              <a:buNone/>
            </a:pPr>
            <a:endParaRPr lang="en-US" dirty="0">
              <a:latin typeface="Times New Roman" pitchFamily="18" charset="0"/>
            </a:endParaRPr>
          </a:p>
          <a:p>
            <a:pPr marL="930175" lvl="2" algn="ctr">
              <a:lnSpc>
                <a:spcPct val="90000"/>
              </a:lnSpc>
              <a:buClr>
                <a:srgbClr val="66FFCC"/>
              </a:buClr>
              <a:buSzTx/>
            </a:pPr>
            <a:r>
              <a:rPr lang="en-US" sz="2400" dirty="0">
                <a:latin typeface="Times New Roman" panose="02020603050405020304" pitchFamily="18" charset="0"/>
                <a:cs typeface="Times New Roman" panose="02020603050405020304" pitchFamily="18" charset="0"/>
              </a:rPr>
              <a:t>Personal Identity describes you or is a significant part of who you are or how you identify yourself to others. What are some attributes that define your personal identity? </a:t>
            </a:r>
            <a:endParaRPr lang="en-US" sz="2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endParaRPr lang="en-US" dirty="0"/>
          </a:p>
        </p:txBody>
      </p:sp>
      <p:sp>
        <p:nvSpPr>
          <p:cNvPr id="42" name="TextBox 41"/>
          <p:cNvSpPr txBox="1"/>
          <p:nvPr/>
        </p:nvSpPr>
        <p:spPr>
          <a:xfrm rot="20730719">
            <a:off x="9928413" y="3458441"/>
            <a:ext cx="2019987" cy="646331"/>
          </a:xfrm>
          <a:prstGeom prst="rect">
            <a:avLst/>
          </a:prstGeom>
          <a:noFill/>
        </p:spPr>
        <p:txBody>
          <a:bodyPr wrap="square" rtlCol="0">
            <a:spAutoFit/>
          </a:bodyPr>
          <a:lstStyle/>
          <a:p>
            <a:r>
              <a:rPr lang="en-US" dirty="0">
                <a:solidFill>
                  <a:srgbClr val="FF7C80"/>
                </a:solidFill>
              </a:rPr>
              <a:t>First-generation college student</a:t>
            </a:r>
          </a:p>
        </p:txBody>
      </p:sp>
      <p:sp>
        <p:nvSpPr>
          <p:cNvPr id="43" name="TextBox 42"/>
          <p:cNvSpPr txBox="1"/>
          <p:nvPr/>
        </p:nvSpPr>
        <p:spPr>
          <a:xfrm>
            <a:off x="8928933" y="4505010"/>
            <a:ext cx="1700831" cy="369332"/>
          </a:xfrm>
          <a:prstGeom prst="rect">
            <a:avLst/>
          </a:prstGeom>
          <a:noFill/>
        </p:spPr>
        <p:txBody>
          <a:bodyPr wrap="square" rtlCol="0">
            <a:spAutoFit/>
          </a:bodyPr>
          <a:lstStyle/>
          <a:p>
            <a:r>
              <a:rPr lang="en-US" dirty="0">
                <a:solidFill>
                  <a:srgbClr val="00B0F0"/>
                </a:solidFill>
              </a:rPr>
              <a:t>Working class</a:t>
            </a:r>
          </a:p>
        </p:txBody>
      </p:sp>
    </p:spTree>
    <p:extLst>
      <p:ext uri="{BB962C8B-B14F-4D97-AF65-F5344CB8AC3E}">
        <p14:creationId xmlns:p14="http://schemas.microsoft.com/office/powerpoint/2010/main" val="42067366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3902" y="512352"/>
            <a:ext cx="8396982" cy="1143000"/>
          </a:xfrm>
        </p:spPr>
        <p:txBody>
          <a:bodyPr>
            <a:noAutofit/>
          </a:bodyPr>
          <a:lstStyle/>
          <a:p>
            <a:pPr algn="l"/>
            <a:r>
              <a:rPr lang="en-US" b="1" dirty="0">
                <a:solidFill>
                  <a:schemeClr val="tx1">
                    <a:lumMod val="75000"/>
                    <a:lumOff val="25000"/>
                  </a:schemeClr>
                </a:solidFill>
                <a:latin typeface="Calibri" panose="020F0502020204030204" pitchFamily="34" charset="0"/>
                <a:cs typeface="Calibri" panose="020F0502020204030204" pitchFamily="34" charset="0"/>
              </a:rPr>
              <a:t>Cultural and Personal Identity</a:t>
            </a:r>
            <a:endParaRPr lang="en-US" b="1" dirty="0">
              <a:solidFill>
                <a:schemeClr val="tx1">
                  <a:lumMod val="75000"/>
                  <a:lumOff val="2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16" name="Rectangle 3"/>
          <p:cNvSpPr txBox="1">
            <a:spLocks/>
          </p:cNvSpPr>
          <p:nvPr/>
        </p:nvSpPr>
        <p:spPr>
          <a:xfrm>
            <a:off x="432769" y="1636295"/>
            <a:ext cx="11440471" cy="4939009"/>
          </a:xfrm>
          <a:prstGeom prst="rect">
            <a:avLst/>
          </a:prstGeom>
          <a:effectLst>
            <a:outerShdw blurRad="25400" dir="17880000">
              <a:srgbClr val="000000">
                <a:alpha val="46000"/>
              </a:srgbClr>
            </a:outerShdw>
          </a:effectLst>
        </p:spPr>
        <p:txBody>
          <a:bodyPr vert="horz" lIns="91440" tIns="45720" rIns="91440" bIns="45720" rtlCol="0" anchor="t">
            <a:normAutofit/>
          </a:bodyPr>
          <a:lst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marL="1146175" lvl="2" algn="ctr">
              <a:lnSpc>
                <a:spcPct val="90000"/>
              </a:lnSpc>
              <a:buClr>
                <a:srgbClr val="FF0000"/>
              </a:buClr>
              <a:buSzTx/>
              <a:buNone/>
            </a:pPr>
            <a:endParaRPr lang="en-US" sz="28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a:buClr>
                <a:srgbClr val="66FFCC"/>
              </a:buClr>
              <a:buFont typeface="Wingdings" panose="05000000000000000000" pitchFamily="2" charset="2"/>
              <a:buChar char="§"/>
            </a:pPr>
            <a:r>
              <a:rPr lang="en-US" altLang="en-US" sz="2800" dirty="0">
                <a:solidFill>
                  <a:schemeClr val="tx1"/>
                </a:solidFill>
                <a:effectLst/>
                <a:latin typeface="Calibri" panose="020F0502020204030204" pitchFamily="34" charset="0"/>
                <a:cs typeface="Calibri" panose="020F0502020204030204" pitchFamily="34" charset="0"/>
              </a:rPr>
              <a:t>What is the difference between cultural identity and personal identity? </a:t>
            </a:r>
          </a:p>
          <a:p>
            <a:pPr>
              <a:buClr>
                <a:srgbClr val="66FFCC"/>
              </a:buClr>
              <a:buFont typeface="Wingdings" panose="05000000000000000000" pitchFamily="2" charset="2"/>
              <a:buChar char="§"/>
            </a:pPr>
            <a:r>
              <a:rPr lang="en-US" altLang="en-US" sz="2800" dirty="0">
                <a:solidFill>
                  <a:schemeClr val="tx1"/>
                </a:solidFill>
                <a:effectLst/>
                <a:latin typeface="Calibri" panose="020F0502020204030204" pitchFamily="34" charset="0"/>
                <a:cs typeface="Calibri" panose="020F0502020204030204" pitchFamily="34" charset="0"/>
              </a:rPr>
              <a:t>How has your cultural and personal identity shaped your worldview?</a:t>
            </a:r>
          </a:p>
          <a:p>
            <a:pPr>
              <a:buClr>
                <a:srgbClr val="66FFCC"/>
              </a:buClr>
              <a:buFont typeface="Wingdings" panose="05000000000000000000" pitchFamily="2" charset="2"/>
              <a:buChar char="§"/>
            </a:pPr>
            <a:r>
              <a:rPr lang="en-US" altLang="en-US" sz="2800" dirty="0">
                <a:solidFill>
                  <a:schemeClr val="tx1"/>
                </a:solidFill>
                <a:effectLst/>
                <a:latin typeface="Calibri" panose="020F0502020204030204" pitchFamily="34" charset="0"/>
                <a:cs typeface="Calibri" panose="020F0502020204030204" pitchFamily="34" charset="0"/>
              </a:rPr>
              <a:t>How can you respect someone’s culture while remembering that they are also an individual?</a:t>
            </a:r>
          </a:p>
          <a:p>
            <a:pPr lvl="1">
              <a:buClr>
                <a:srgbClr val="66FFCC"/>
              </a:buClr>
              <a:buFont typeface="Wingdings" panose="05000000000000000000" pitchFamily="2" charset="2"/>
              <a:buChar char="§"/>
            </a:pPr>
            <a:endParaRPr lang="en-US" alt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853910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00434" y="2315915"/>
            <a:ext cx="8067332" cy="1569660"/>
          </a:xfrm>
          <a:prstGeom prst="rect">
            <a:avLst/>
          </a:prstGeom>
        </p:spPr>
        <p:txBody>
          <a:bodyPr wrap="square">
            <a:spAutoFit/>
          </a:bodyPr>
          <a:lstStyle/>
          <a:p>
            <a:pPr lvl="0" algn="ctr">
              <a:defRPr/>
            </a:pPr>
            <a:r>
              <a:rPr lang="en-US" sz="4800" b="1" dirty="0">
                <a:solidFill>
                  <a:schemeClr val="tx1">
                    <a:lumMod val="75000"/>
                    <a:lumOff val="25000"/>
                  </a:schemeClr>
                </a:solidFill>
                <a:latin typeface="Calibri" panose="020F0502020204030204" pitchFamily="34" charset="0"/>
                <a:cs typeface="Calibri" panose="020F0502020204030204" pitchFamily="34" charset="0"/>
              </a:rPr>
              <a:t>Interpersonal </a:t>
            </a:r>
          </a:p>
          <a:p>
            <a:pPr lvl="0" algn="ctr">
              <a:defRPr/>
            </a:pPr>
            <a:r>
              <a:rPr kumimoji="0" lang="en-US" sz="4800" b="1" i="0" u="none" strike="noStrike" kern="0" normalizeH="0" baseline="0" noProof="0" dirty="0">
                <a:solidFill>
                  <a:schemeClr val="tx1">
                    <a:lumMod val="75000"/>
                    <a:lumOff val="25000"/>
                  </a:schemeClr>
                </a:solidFill>
                <a:uLnTx/>
                <a:uFillTx/>
                <a:latin typeface="Calibri" panose="020F0502020204030204" pitchFamily="34" charset="0"/>
                <a:cs typeface="Calibri" panose="020F0502020204030204" pitchFamily="34" charset="0"/>
              </a:rPr>
              <a:t>Communication</a:t>
            </a:r>
            <a:endParaRPr kumimoji="0" lang="en-US" sz="3600" b="1" i="0" u="none" strike="noStrike" kern="0" normalizeH="0" baseline="0" noProof="0" dirty="0">
              <a:solidFill>
                <a:schemeClr val="tx1">
                  <a:lumMod val="75000"/>
                  <a:lumOff val="25000"/>
                </a:schemeClr>
              </a:solidFill>
              <a:uLnTx/>
              <a:uFillTx/>
              <a:latin typeface="Calibri" panose="020F0502020204030204" pitchFamily="34" charset="0"/>
              <a:cs typeface="Calibri" panose="020F0502020204030204" pitchFamily="34" charset="0"/>
            </a:endParaRPr>
          </a:p>
        </p:txBody>
      </p:sp>
      <p:sp>
        <p:nvSpPr>
          <p:cNvPr id="3" name="Rectangle 2"/>
          <p:cNvSpPr/>
          <p:nvPr/>
        </p:nvSpPr>
        <p:spPr>
          <a:xfrm>
            <a:off x="3339699" y="4562313"/>
            <a:ext cx="8852301" cy="461665"/>
          </a:xfrm>
          <a:prstGeom prst="rect">
            <a:avLst/>
          </a:prstGeom>
        </p:spPr>
        <p:txBody>
          <a:bodyPr wrap="square">
            <a:spAutoFit/>
          </a:bodyPr>
          <a:lstStyle/>
          <a:p>
            <a:pPr lvl="1">
              <a:buClr>
                <a:srgbClr val="66FFCC"/>
              </a:buClr>
            </a:pPr>
            <a:r>
              <a:rPr lang="en-US" sz="2400" dirty="0"/>
              <a:t>Watch Video- </a:t>
            </a:r>
            <a:r>
              <a:rPr lang="en-US" sz="2400" dirty="0">
                <a:hlinkClick r:id="rId3"/>
              </a:rPr>
              <a:t>Intercultural Communication</a:t>
            </a:r>
            <a:endParaRPr lang="en-US" sz="2400" dirty="0"/>
          </a:p>
        </p:txBody>
      </p:sp>
    </p:spTree>
    <p:extLst>
      <p:ext uri="{BB962C8B-B14F-4D97-AF65-F5344CB8AC3E}">
        <p14:creationId xmlns:p14="http://schemas.microsoft.com/office/powerpoint/2010/main" val="2843287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8165" y="457199"/>
            <a:ext cx="8110144" cy="1143000"/>
          </a:xfrm>
        </p:spPr>
        <p:txBody>
          <a:bodyPr>
            <a:noAutofit/>
          </a:bodyPr>
          <a:lstStyle/>
          <a:p>
            <a:pPr algn="l"/>
            <a:r>
              <a:rPr lang="en-US" sz="3600" b="1" dirty="0">
                <a:solidFill>
                  <a:schemeClr val="tx1">
                    <a:lumMod val="75000"/>
                    <a:lumOff val="25000"/>
                  </a:schemeClr>
                </a:solidFill>
                <a:latin typeface="Calibri" panose="020F0502020204030204" pitchFamily="34" charset="0"/>
                <a:cs typeface="Calibri" panose="020F0502020204030204" pitchFamily="34" charset="0"/>
              </a:rPr>
              <a:t>What is Interpersonal Communication?</a:t>
            </a:r>
            <a:endParaRPr lang="en-US" sz="3600" b="1" dirty="0">
              <a:solidFill>
                <a:schemeClr val="tx1">
                  <a:lumMod val="75000"/>
                  <a:lumOff val="2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16" name="Rectangle 3"/>
          <p:cNvSpPr txBox="1">
            <a:spLocks/>
          </p:cNvSpPr>
          <p:nvPr/>
        </p:nvSpPr>
        <p:spPr>
          <a:xfrm>
            <a:off x="585478" y="1251284"/>
            <a:ext cx="11162119" cy="5149517"/>
          </a:xfrm>
          <a:prstGeom prst="rect">
            <a:avLst/>
          </a:prstGeom>
          <a:effectLst>
            <a:outerShdw blurRad="25400" dir="17880000">
              <a:srgbClr val="000000">
                <a:alpha val="46000"/>
              </a:srgbClr>
            </a:outerShdw>
          </a:effectLst>
        </p:spPr>
        <p:txBody>
          <a:bodyPr vert="horz" lIns="91440" tIns="45720" rIns="91440" bIns="45720" rtlCol="0" anchor="t">
            <a:normAutofit/>
          </a:bodyPr>
          <a:lst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marL="1146175" lvl="2" algn="ctr">
              <a:lnSpc>
                <a:spcPct val="90000"/>
              </a:lnSpc>
              <a:buClr>
                <a:srgbClr val="FF0000"/>
              </a:buClr>
              <a:buSzTx/>
              <a:buNone/>
            </a:pPr>
            <a:endParaRPr lang="en-US" sz="28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a:buClr>
                <a:srgbClr val="66FFCC"/>
              </a:buClr>
              <a:buFont typeface="Wingdings" panose="05000000000000000000" pitchFamily="2" charset="2"/>
              <a:buChar char="§"/>
            </a:pPr>
            <a:r>
              <a:rPr lang="en-US" altLang="en-US" sz="2800" dirty="0">
                <a:solidFill>
                  <a:schemeClr val="tx1"/>
                </a:solidFill>
                <a:effectLst/>
                <a:latin typeface="Calibri" panose="020F0502020204030204" pitchFamily="34" charset="0"/>
                <a:cs typeface="Calibri" panose="020F0502020204030204" pitchFamily="34" charset="0"/>
              </a:rPr>
              <a:t>Interpersonal Communication is the sharing of information across different cultures and social groups</a:t>
            </a:r>
          </a:p>
          <a:p>
            <a:pPr>
              <a:buClr>
                <a:srgbClr val="66FFCC"/>
              </a:buClr>
              <a:buFont typeface="Wingdings" panose="05000000000000000000" pitchFamily="2" charset="2"/>
              <a:buChar char="§"/>
            </a:pPr>
            <a:r>
              <a:rPr lang="en-US" altLang="en-US" sz="2800" dirty="0">
                <a:solidFill>
                  <a:schemeClr val="tx1"/>
                </a:solidFill>
                <a:effectLst/>
                <a:latin typeface="Calibri" panose="020F0502020204030204" pitchFamily="34" charset="0"/>
                <a:cs typeface="Calibri" panose="020F0502020204030204" pitchFamily="34" charset="0"/>
              </a:rPr>
              <a:t>We are always communicating. The very attempt not to communicate communicates something. </a:t>
            </a:r>
          </a:p>
          <a:p>
            <a:pPr>
              <a:buClr>
                <a:srgbClr val="66FFCC"/>
              </a:buClr>
              <a:buFont typeface="Wingdings" panose="05000000000000000000" pitchFamily="2" charset="2"/>
              <a:buChar char="§"/>
            </a:pPr>
            <a:r>
              <a:rPr lang="en-US" altLang="en-US" sz="2800" dirty="0">
                <a:solidFill>
                  <a:schemeClr val="tx1"/>
                </a:solidFill>
                <a:effectLst/>
                <a:latin typeface="Calibri" panose="020F0502020204030204" pitchFamily="34" charset="0"/>
                <a:cs typeface="Calibri" panose="020F0502020204030204" pitchFamily="34" charset="0"/>
              </a:rPr>
              <a:t>Verbal vs. nonverbal: </a:t>
            </a:r>
          </a:p>
          <a:p>
            <a:pPr lvl="1">
              <a:buClr>
                <a:srgbClr val="66FFCC"/>
              </a:buClr>
              <a:buFont typeface="Wingdings" panose="05000000000000000000" pitchFamily="2" charset="2"/>
              <a:buChar char="§"/>
            </a:pPr>
            <a:r>
              <a:rPr lang="en-US" altLang="en-US" sz="2400" dirty="0">
                <a:solidFill>
                  <a:schemeClr val="tx1"/>
                </a:solidFill>
                <a:effectLst/>
                <a:latin typeface="Calibri" panose="020F0502020204030204" pitchFamily="34" charset="0"/>
                <a:cs typeface="Calibri" panose="020F0502020204030204" pitchFamily="34" charset="0"/>
              </a:rPr>
              <a:t>Verbal: words, tone of voice, verbal pauses</a:t>
            </a:r>
          </a:p>
          <a:p>
            <a:pPr lvl="1">
              <a:buClr>
                <a:srgbClr val="66FFCC"/>
              </a:buClr>
              <a:buFont typeface="Wingdings" panose="05000000000000000000" pitchFamily="2" charset="2"/>
              <a:buChar char="§"/>
            </a:pPr>
            <a:r>
              <a:rPr lang="en-US" altLang="en-US" sz="2400" dirty="0">
                <a:solidFill>
                  <a:schemeClr val="tx1"/>
                </a:solidFill>
                <a:effectLst/>
                <a:latin typeface="Calibri" panose="020F0502020204030204" pitchFamily="34" charset="0"/>
                <a:cs typeface="Calibri" panose="020F0502020204030204" pitchFamily="34" charset="0"/>
              </a:rPr>
              <a:t>Nonverbal: gestures, emotion, body language, posture, facial expression, touch. 93% of interpersonal communication is non-verbal</a:t>
            </a:r>
          </a:p>
          <a:p>
            <a:pPr lvl="1">
              <a:buClr>
                <a:srgbClr val="66FFCC"/>
              </a:buClr>
              <a:buFont typeface="Wingdings" panose="05000000000000000000" pitchFamily="2" charset="2"/>
              <a:buChar char="§"/>
            </a:pPr>
            <a:r>
              <a:rPr lang="en-US" altLang="en-US" sz="2600" dirty="0">
                <a:solidFill>
                  <a:schemeClr val="tx1"/>
                </a:solidFill>
                <a:effectLst/>
                <a:latin typeface="Calibri" panose="020F0502020204030204" pitchFamily="34" charset="0"/>
                <a:cs typeface="Calibri" panose="020F0502020204030204" pitchFamily="34" charset="0"/>
              </a:rPr>
              <a:t>Watch this video: </a:t>
            </a:r>
            <a:r>
              <a:rPr lang="en-US" altLang="en-US" sz="2600" dirty="0">
                <a:solidFill>
                  <a:schemeClr val="tx1"/>
                </a:solidFill>
                <a:effectLst/>
                <a:latin typeface="Calibri" panose="020F0502020204030204" pitchFamily="34" charset="0"/>
                <a:cs typeface="Calibri" panose="020F0502020204030204" pitchFamily="34" charset="0"/>
                <a:hlinkClick r:id="rId3"/>
              </a:rPr>
              <a:t>Nonverbal Communication</a:t>
            </a:r>
            <a:endParaRPr lang="en-US" altLang="en-US" sz="2600" dirty="0">
              <a:solidFill>
                <a:schemeClr val="tx1"/>
              </a:solidFill>
              <a:effectLst/>
              <a:latin typeface="Calibri" panose="020F0502020204030204" pitchFamily="34" charset="0"/>
              <a:cs typeface="Calibri" panose="020F0502020204030204" pitchFamily="34" charset="0"/>
            </a:endParaRPr>
          </a:p>
          <a:p>
            <a:pPr marL="450000" lvl="1" indent="0">
              <a:buClr>
                <a:srgbClr val="66FFCC"/>
              </a:buClr>
              <a:buNone/>
            </a:pPr>
            <a:endParaRPr lang="en-US" altLang="en-US" sz="22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60769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9319" y="489283"/>
            <a:ext cx="6599628" cy="1143000"/>
          </a:xfrm>
        </p:spPr>
        <p:txBody>
          <a:bodyPr>
            <a:noAutofit/>
          </a:bodyPr>
          <a:lstStyle/>
          <a:p>
            <a:pPr algn="l"/>
            <a:r>
              <a:rPr lang="en-US" sz="3600" b="1" dirty="0">
                <a:solidFill>
                  <a:schemeClr val="tx1">
                    <a:lumMod val="75000"/>
                    <a:lumOff val="25000"/>
                  </a:schemeClr>
                </a:solidFill>
                <a:latin typeface="Calibri" panose="020F0502020204030204" pitchFamily="34" charset="0"/>
                <a:cs typeface="Calibri" panose="020F0502020204030204" pitchFamily="34" charset="0"/>
              </a:rPr>
              <a:t>Communication is Contextual</a:t>
            </a:r>
            <a:endParaRPr lang="en-US" sz="3600" b="1" dirty="0">
              <a:solidFill>
                <a:schemeClr val="tx1">
                  <a:lumMod val="75000"/>
                  <a:lumOff val="2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16" name="Rectangle 3"/>
          <p:cNvSpPr txBox="1">
            <a:spLocks/>
          </p:cNvSpPr>
          <p:nvPr/>
        </p:nvSpPr>
        <p:spPr>
          <a:xfrm>
            <a:off x="235527" y="1748591"/>
            <a:ext cx="11800452" cy="4620126"/>
          </a:xfrm>
          <a:prstGeom prst="rect">
            <a:avLst/>
          </a:prstGeom>
          <a:effectLst>
            <a:outerShdw blurRad="25400" dir="17880000">
              <a:srgbClr val="000000">
                <a:alpha val="46000"/>
              </a:srgbClr>
            </a:outerShdw>
          </a:effectLst>
        </p:spPr>
        <p:txBody>
          <a:bodyPr vert="horz" lIns="91440" tIns="45720" rIns="91440" bIns="45720" rtlCol="0" anchor="t">
            <a:normAutofit fontScale="92500" lnSpcReduction="10000"/>
          </a:bodyPr>
          <a:lst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marL="1146175" lvl="2" algn="ctr">
              <a:lnSpc>
                <a:spcPct val="90000"/>
              </a:lnSpc>
              <a:buClr>
                <a:srgbClr val="FF0000"/>
              </a:buClr>
              <a:buSzTx/>
              <a:buNone/>
            </a:pPr>
            <a:endParaRPr lang="en-US" sz="11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a:buClr>
                <a:srgbClr val="66FFCC"/>
              </a:buClr>
              <a:buFont typeface="Wingdings" panose="05000000000000000000" pitchFamily="2" charset="2"/>
              <a:buChar char="§"/>
            </a:pPr>
            <a:r>
              <a:rPr lang="en-US" altLang="en-US" b="1" dirty="0">
                <a:solidFill>
                  <a:srgbClr val="00B0F0"/>
                </a:solidFill>
                <a:effectLst/>
                <a:latin typeface="Calibri" panose="020F0502020204030204" pitchFamily="34" charset="0"/>
                <a:cs typeface="Calibri" panose="020F0502020204030204" pitchFamily="34" charset="0"/>
              </a:rPr>
              <a:t>Psychological: </a:t>
            </a:r>
            <a:r>
              <a:rPr lang="en-US" altLang="en-US" dirty="0">
                <a:solidFill>
                  <a:schemeClr val="tx1"/>
                </a:solidFill>
                <a:effectLst/>
                <a:latin typeface="Calibri" panose="020F0502020204030204" pitchFamily="34" charset="0"/>
                <a:cs typeface="Calibri" panose="020F0502020204030204" pitchFamily="34" charset="0"/>
              </a:rPr>
              <a:t>Who you are and what do you bring to the interaction?  </a:t>
            </a:r>
          </a:p>
          <a:p>
            <a:pPr lvl="1">
              <a:buClr>
                <a:srgbClr val="66FFCC"/>
              </a:buClr>
              <a:buFont typeface="Wingdings" panose="05000000000000000000" pitchFamily="2" charset="2"/>
              <a:buChar char="§"/>
            </a:pPr>
            <a:r>
              <a:rPr lang="en-US" altLang="en-US" sz="2000" dirty="0">
                <a:solidFill>
                  <a:schemeClr val="tx1"/>
                </a:solidFill>
                <a:effectLst/>
                <a:latin typeface="Calibri" panose="020F0502020204030204" pitchFamily="34" charset="0"/>
                <a:cs typeface="Calibri" panose="020F0502020204030204" pitchFamily="34" charset="0"/>
              </a:rPr>
              <a:t>This includes, your needs, desires, values, and personality.</a:t>
            </a:r>
          </a:p>
          <a:p>
            <a:pPr>
              <a:buClr>
                <a:srgbClr val="66FFCC"/>
              </a:buClr>
              <a:buFont typeface="Wingdings" panose="05000000000000000000" pitchFamily="2" charset="2"/>
              <a:buChar char="§"/>
            </a:pPr>
            <a:r>
              <a:rPr lang="en-US" altLang="en-US" b="1" dirty="0">
                <a:solidFill>
                  <a:srgbClr val="00B0F0"/>
                </a:solidFill>
                <a:effectLst/>
                <a:latin typeface="Calibri" panose="020F0502020204030204" pitchFamily="34" charset="0"/>
                <a:cs typeface="Calibri" panose="020F0502020204030204" pitchFamily="34" charset="0"/>
              </a:rPr>
              <a:t>Situational: </a:t>
            </a:r>
            <a:r>
              <a:rPr lang="en-US" altLang="en-US" dirty="0">
                <a:solidFill>
                  <a:schemeClr val="tx1"/>
                </a:solidFill>
                <a:effectLst/>
                <a:latin typeface="Calibri" panose="020F0502020204030204" pitchFamily="34" charset="0"/>
                <a:cs typeface="Calibri" panose="020F0502020204030204" pitchFamily="34" charset="0"/>
              </a:rPr>
              <a:t>Where are you communicating?  </a:t>
            </a:r>
          </a:p>
          <a:p>
            <a:pPr lvl="1">
              <a:buClr>
                <a:srgbClr val="66FFCC"/>
              </a:buClr>
              <a:buFont typeface="Wingdings" panose="05000000000000000000" pitchFamily="2" charset="2"/>
              <a:buChar char="§"/>
            </a:pPr>
            <a:r>
              <a:rPr lang="en-US" altLang="en-US" sz="2000" dirty="0">
                <a:solidFill>
                  <a:schemeClr val="tx1"/>
                </a:solidFill>
                <a:effectLst/>
                <a:latin typeface="Calibri" panose="020F0502020204030204" pitchFamily="34" charset="0"/>
                <a:cs typeface="Calibri" panose="020F0502020204030204" pitchFamily="34" charset="0"/>
              </a:rPr>
              <a:t>For example, an interaction that takes place in a classroom will be very different from one that takes place in a restaurant. </a:t>
            </a:r>
          </a:p>
          <a:p>
            <a:pPr>
              <a:buClr>
                <a:srgbClr val="66FFCC"/>
              </a:buClr>
              <a:buFont typeface="Wingdings" panose="05000000000000000000" pitchFamily="2" charset="2"/>
              <a:buChar char="§"/>
            </a:pPr>
            <a:r>
              <a:rPr lang="en-US" altLang="en-US" b="1" dirty="0">
                <a:solidFill>
                  <a:srgbClr val="00B0F0"/>
                </a:solidFill>
                <a:effectLst/>
                <a:latin typeface="Calibri" panose="020F0502020204030204" pitchFamily="34" charset="0"/>
                <a:cs typeface="Calibri" panose="020F0502020204030204" pitchFamily="34" charset="0"/>
              </a:rPr>
              <a:t>Environmental: </a:t>
            </a:r>
            <a:r>
              <a:rPr lang="en-US" altLang="en-US" dirty="0">
                <a:solidFill>
                  <a:schemeClr val="tx1"/>
                </a:solidFill>
                <a:effectLst/>
                <a:latin typeface="Calibri" panose="020F0502020204030204" pitchFamily="34" charset="0"/>
                <a:cs typeface="Calibri" panose="020F0502020204030204" pitchFamily="34" charset="0"/>
              </a:rPr>
              <a:t>What are your surroundings?  </a:t>
            </a:r>
          </a:p>
          <a:p>
            <a:pPr lvl="1">
              <a:buClr>
                <a:srgbClr val="66FFCC"/>
              </a:buClr>
              <a:buFont typeface="Wingdings" panose="05000000000000000000" pitchFamily="2" charset="2"/>
              <a:buChar char="§"/>
            </a:pPr>
            <a:r>
              <a:rPr lang="en-US" altLang="en-US" sz="2000" dirty="0">
                <a:solidFill>
                  <a:schemeClr val="tx1"/>
                </a:solidFill>
                <a:effectLst/>
                <a:latin typeface="Calibri" panose="020F0502020204030204" pitchFamily="34" charset="0"/>
                <a:cs typeface="Calibri" panose="020F0502020204030204" pitchFamily="34" charset="0"/>
              </a:rPr>
              <a:t>Think about the furniture, location, noise level, temperature, season, and time of day.</a:t>
            </a:r>
          </a:p>
          <a:p>
            <a:pPr>
              <a:buClr>
                <a:srgbClr val="66FFCC"/>
              </a:buClr>
              <a:buFont typeface="Wingdings" panose="05000000000000000000" pitchFamily="2" charset="2"/>
              <a:buChar char="§"/>
            </a:pPr>
            <a:r>
              <a:rPr lang="en-US" altLang="en-US" b="1" dirty="0">
                <a:solidFill>
                  <a:srgbClr val="00B0F0"/>
                </a:solidFill>
                <a:effectLst/>
                <a:latin typeface="Calibri" panose="020F0502020204030204" pitchFamily="34" charset="0"/>
                <a:cs typeface="Calibri" panose="020F0502020204030204" pitchFamily="34" charset="0"/>
              </a:rPr>
              <a:t>Cultural: </a:t>
            </a:r>
            <a:r>
              <a:rPr lang="en-US" altLang="en-US" dirty="0">
                <a:solidFill>
                  <a:schemeClr val="tx1"/>
                </a:solidFill>
                <a:effectLst/>
                <a:latin typeface="Calibri" panose="020F0502020204030204" pitchFamily="34" charset="0"/>
                <a:cs typeface="Calibri" panose="020F0502020204030204" pitchFamily="34" charset="0"/>
              </a:rPr>
              <a:t>What are the norms  of behavior?  </a:t>
            </a:r>
          </a:p>
          <a:p>
            <a:pPr lvl="1" algn="just">
              <a:buClr>
                <a:srgbClr val="66FFCC"/>
              </a:buClr>
              <a:buFont typeface="Wingdings" panose="05000000000000000000" pitchFamily="2" charset="2"/>
              <a:buChar char="§"/>
            </a:pPr>
            <a:r>
              <a:rPr lang="en-US" altLang="en-US" sz="2000" dirty="0">
                <a:solidFill>
                  <a:schemeClr val="tx1"/>
                </a:solidFill>
                <a:effectLst/>
                <a:latin typeface="Calibri" panose="020F0502020204030204" pitchFamily="34" charset="0"/>
                <a:cs typeface="Calibri" panose="020F0502020204030204" pitchFamily="34" charset="0"/>
              </a:rPr>
              <a:t>Think about learned behaviors and rules that affect the interaction.  For example, if you come from a culture (foreign or within your own country) where it is considered rude to make long, direct eye contact, you will out of politeness avoid eye contact.  If the other person comes from a culture where long, direct eye contact signals trustworthiness, then miscommunication can occur. </a:t>
            </a:r>
          </a:p>
        </p:txBody>
      </p:sp>
    </p:spTree>
    <p:extLst>
      <p:ext uri="{BB962C8B-B14F-4D97-AF65-F5344CB8AC3E}">
        <p14:creationId xmlns:p14="http://schemas.microsoft.com/office/powerpoint/2010/main" val="1182545784"/>
      </p:ext>
    </p:extLst>
  </p:cSld>
  <p:clrMapOvr>
    <a:masterClrMapping/>
  </p:clrMapOvr>
</p:sld>
</file>

<file path=ppt/theme/theme1.xml><?xml version="1.0" encoding="utf-8"?>
<a:theme xmlns:a="http://schemas.openxmlformats.org/drawingml/2006/main" name="Retrospección">
  <a:themeElements>
    <a:clrScheme name="Retrospección">
      <a:dk1>
        <a:srgbClr val="000000"/>
      </a:dk1>
      <a:lt1>
        <a:srgbClr val="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608</TotalTime>
  <Words>1560</Words>
  <Application>Microsoft Office PowerPoint</Application>
  <PresentationFormat>Widescreen</PresentationFormat>
  <Paragraphs>171</Paragraphs>
  <Slides>21</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Garamond</vt:lpstr>
      <vt:lpstr>Arial</vt:lpstr>
      <vt:lpstr>Times New Roman</vt:lpstr>
      <vt:lpstr>Calibri</vt:lpstr>
      <vt:lpstr>Wingdings 2</vt:lpstr>
      <vt:lpstr>Wingdings</vt:lpstr>
      <vt:lpstr>Retrospección</vt:lpstr>
      <vt:lpstr>VIH Mentoring Program: Preparing for the International Experience</vt:lpstr>
      <vt:lpstr>PowerPoint Presentation</vt:lpstr>
      <vt:lpstr>Cultural and Personal Identity</vt:lpstr>
      <vt:lpstr>Cultural Identity: 10 Cultural Clusters</vt:lpstr>
      <vt:lpstr>Personal Identity</vt:lpstr>
      <vt:lpstr>Cultural and Personal Identity</vt:lpstr>
      <vt:lpstr>PowerPoint Presentation</vt:lpstr>
      <vt:lpstr>What is Interpersonal Communication?</vt:lpstr>
      <vt:lpstr>Communication is Contextual</vt:lpstr>
      <vt:lpstr>Discussion: Cultural Interpersonal Communication</vt:lpstr>
      <vt:lpstr>PowerPoint Presentation</vt:lpstr>
      <vt:lpstr>Discussion</vt:lpstr>
      <vt:lpstr>Goals and Action Plans</vt:lpstr>
      <vt:lpstr>Understanding Cultural Values</vt:lpstr>
      <vt:lpstr>Understanding Cultural Values</vt:lpstr>
      <vt:lpstr>PowerPoint Presentation</vt:lpstr>
      <vt:lpstr>What is Culture Shock?</vt:lpstr>
      <vt:lpstr>Stages of Culture Shock</vt:lpstr>
      <vt:lpstr>Culture Shock Coping Strategies</vt:lpstr>
      <vt:lpstr>Discussion</vt:lpstr>
      <vt:lpstr>Additional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Intercultural Competence in the Foreign Language Classroom</dc:title>
  <dc:creator>Diana Patricia Gomez Pereira</dc:creator>
  <cp:lastModifiedBy>Laura G</cp:lastModifiedBy>
  <cp:revision>52</cp:revision>
  <dcterms:created xsi:type="dcterms:W3CDTF">2019-03-25T22:11:57Z</dcterms:created>
  <dcterms:modified xsi:type="dcterms:W3CDTF">2020-04-16T19:17:05Z</dcterms:modified>
</cp:coreProperties>
</file>