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94" r:id="rId3"/>
    <p:sldId id="264" r:id="rId4"/>
    <p:sldId id="295" r:id="rId5"/>
    <p:sldId id="259" r:id="rId6"/>
    <p:sldId id="260" r:id="rId7"/>
    <p:sldId id="296"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Wingdings 2" panose="05020102010507070707" pitchFamily="18" charset="2"/>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gex3KV8NQt/32pCDKqo59Nywd/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A2AF7A-2D34-486B-900D-4AF2F0A45086}">
  <a:tblStyle styleId="{10A2AF7A-2D34-486B-900D-4AF2F0A450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74" autoAdjust="0"/>
  </p:normalViewPr>
  <p:slideViewPr>
    <p:cSldViewPr snapToGrid="0">
      <p:cViewPr varScale="1">
        <p:scale>
          <a:sx n="48" d="100"/>
          <a:sy n="48" d="100"/>
        </p:scale>
        <p:origin x="53" y="3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68"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6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64"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8039D-F009-4675-A699-A1C9BE36555C}" type="doc">
      <dgm:prSet loTypeId="urn:microsoft.com/office/officeart/2005/8/layout/venn1" loCatId="relationship" qsTypeId="urn:microsoft.com/office/officeart/2005/8/quickstyle/simple1" qsCatId="simple" csTypeId="urn:microsoft.com/office/officeart/2005/8/colors/accent1_2" csCatId="accent1" phldr="1"/>
      <dgm:spPr/>
    </dgm:pt>
    <dgm:pt modelId="{FC908ACC-9B40-4A62-881D-E62FCD7A9B88}">
      <dgm:prSet custT="1"/>
      <dgm:spPr>
        <a:solidFill>
          <a:srgbClr val="00FFFF">
            <a:alpha val="8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Cognitive</a:t>
          </a:r>
        </a:p>
      </dgm:t>
    </dgm:pt>
    <dgm:pt modelId="{06CFBCD3-1348-4BBA-A909-8097B4381CEC}" type="parTrans" cxnId="{982715EE-BA5D-4D07-A97B-0C7D3E55775E}">
      <dgm:prSet/>
      <dgm:spPr/>
      <dgm:t>
        <a:bodyPr/>
        <a:lstStyle/>
        <a:p>
          <a:endParaRPr lang="en-US"/>
        </a:p>
      </dgm:t>
    </dgm:pt>
    <dgm:pt modelId="{9C4F3543-1683-449B-9B6C-52D07153BBAF}" type="sibTrans" cxnId="{982715EE-BA5D-4D07-A97B-0C7D3E55775E}">
      <dgm:prSet/>
      <dgm:spPr/>
      <dgm:t>
        <a:bodyPr/>
        <a:lstStyle/>
        <a:p>
          <a:endParaRPr lang="en-US"/>
        </a:p>
      </dgm:t>
    </dgm:pt>
    <dgm:pt modelId="{EAC2CDFC-2812-447B-A3C1-936EE3E1A7BC}">
      <dgm:prSet/>
      <dgm:spPr>
        <a:solidFill>
          <a:srgbClr val="00FFFF">
            <a:alpha val="8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Interpersonal</a:t>
          </a:r>
        </a:p>
      </dgm:t>
    </dgm:pt>
    <dgm:pt modelId="{D02BCC49-7B01-4AE2-9DD6-A9A517244F2C}" type="parTrans" cxnId="{89CE9BC0-43C3-443B-983B-839636AD01A5}">
      <dgm:prSet/>
      <dgm:spPr/>
      <dgm:t>
        <a:bodyPr/>
        <a:lstStyle/>
        <a:p>
          <a:endParaRPr lang="en-US"/>
        </a:p>
      </dgm:t>
    </dgm:pt>
    <dgm:pt modelId="{684496CA-EAAC-4B1B-901F-9F9F77B78D33}" type="sibTrans" cxnId="{89CE9BC0-43C3-443B-983B-839636AD01A5}">
      <dgm:prSet/>
      <dgm:spPr/>
      <dgm:t>
        <a:bodyPr/>
        <a:lstStyle/>
        <a:p>
          <a:endParaRPr lang="en-US"/>
        </a:p>
      </dgm:t>
    </dgm:pt>
    <dgm:pt modelId="{1B89AA62-23BC-4CEA-91CE-5D2A14A393D5}">
      <dgm:prSet/>
      <dgm:spPr>
        <a:solidFill>
          <a:srgbClr val="00FFFF">
            <a:alpha val="8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Intrapersonal</a:t>
          </a:r>
        </a:p>
      </dgm:t>
    </dgm:pt>
    <dgm:pt modelId="{E01D90B3-CA48-4E35-ACBE-C6CDDA35AE6B}" type="parTrans" cxnId="{B013623A-5EE4-4AAF-B6DE-AA0403AFBD45}">
      <dgm:prSet/>
      <dgm:spPr/>
      <dgm:t>
        <a:bodyPr/>
        <a:lstStyle/>
        <a:p>
          <a:endParaRPr lang="en-US"/>
        </a:p>
      </dgm:t>
    </dgm:pt>
    <dgm:pt modelId="{29363156-24B1-4956-BE8F-A9ADF5740AEF}" type="sibTrans" cxnId="{B013623A-5EE4-4AAF-B6DE-AA0403AFBD45}">
      <dgm:prSet/>
      <dgm:spPr/>
      <dgm:t>
        <a:bodyPr/>
        <a:lstStyle/>
        <a:p>
          <a:endParaRPr lang="en-US"/>
        </a:p>
      </dgm:t>
    </dgm:pt>
    <dgm:pt modelId="{04BD0938-08DE-4255-B0D1-BEE664940868}" type="pres">
      <dgm:prSet presAssocID="{FD98039D-F009-4675-A699-A1C9BE36555C}" presName="compositeShape" presStyleCnt="0">
        <dgm:presLayoutVars>
          <dgm:chMax val="7"/>
          <dgm:dir/>
          <dgm:resizeHandles val="exact"/>
        </dgm:presLayoutVars>
      </dgm:prSet>
      <dgm:spPr/>
    </dgm:pt>
    <dgm:pt modelId="{201A2C52-FA9C-4A3F-BBA1-21E330D0F761}" type="pres">
      <dgm:prSet presAssocID="{FC908ACC-9B40-4A62-881D-E62FCD7A9B88}" presName="circ1" presStyleLbl="vennNode1" presStyleIdx="0" presStyleCnt="3"/>
      <dgm:spPr/>
    </dgm:pt>
    <dgm:pt modelId="{38971578-701D-4DAA-B802-A2FED3C71D94}" type="pres">
      <dgm:prSet presAssocID="{FC908ACC-9B40-4A62-881D-E62FCD7A9B88}" presName="circ1Tx" presStyleLbl="revTx" presStyleIdx="0" presStyleCnt="0">
        <dgm:presLayoutVars>
          <dgm:chMax val="0"/>
          <dgm:chPref val="0"/>
          <dgm:bulletEnabled val="1"/>
        </dgm:presLayoutVars>
      </dgm:prSet>
      <dgm:spPr/>
    </dgm:pt>
    <dgm:pt modelId="{B0D0C48F-8ADA-4F25-A6F4-CBD23217204B}" type="pres">
      <dgm:prSet presAssocID="{EAC2CDFC-2812-447B-A3C1-936EE3E1A7BC}" presName="circ2" presStyleLbl="vennNode1" presStyleIdx="1" presStyleCnt="3"/>
      <dgm:spPr/>
    </dgm:pt>
    <dgm:pt modelId="{F212F6A0-B164-4459-9B34-0AEE57897DD8}" type="pres">
      <dgm:prSet presAssocID="{EAC2CDFC-2812-447B-A3C1-936EE3E1A7BC}" presName="circ2Tx" presStyleLbl="revTx" presStyleIdx="0" presStyleCnt="0">
        <dgm:presLayoutVars>
          <dgm:chMax val="0"/>
          <dgm:chPref val="0"/>
          <dgm:bulletEnabled val="1"/>
        </dgm:presLayoutVars>
      </dgm:prSet>
      <dgm:spPr/>
    </dgm:pt>
    <dgm:pt modelId="{0C665FC7-5233-4853-B725-66D093144FBF}" type="pres">
      <dgm:prSet presAssocID="{1B89AA62-23BC-4CEA-91CE-5D2A14A393D5}" presName="circ3" presStyleLbl="vennNode1" presStyleIdx="2" presStyleCnt="3"/>
      <dgm:spPr/>
    </dgm:pt>
    <dgm:pt modelId="{E4F21716-AF8D-4E58-8595-0FD9F8EA91E0}" type="pres">
      <dgm:prSet presAssocID="{1B89AA62-23BC-4CEA-91CE-5D2A14A393D5}" presName="circ3Tx" presStyleLbl="revTx" presStyleIdx="0" presStyleCnt="0">
        <dgm:presLayoutVars>
          <dgm:chMax val="0"/>
          <dgm:chPref val="0"/>
          <dgm:bulletEnabled val="1"/>
        </dgm:presLayoutVars>
      </dgm:prSet>
      <dgm:spPr/>
    </dgm:pt>
  </dgm:ptLst>
  <dgm:cxnLst>
    <dgm:cxn modelId="{5C9E691E-3586-4A42-B822-6F2F8D68FAA1}" type="presOf" srcId="{1B89AA62-23BC-4CEA-91CE-5D2A14A393D5}" destId="{0C665FC7-5233-4853-B725-66D093144FBF}" srcOrd="0" destOrd="0" presId="urn:microsoft.com/office/officeart/2005/8/layout/venn1"/>
    <dgm:cxn modelId="{E8C52D25-FA40-4C4B-BEC9-23FD428DB67B}" type="presOf" srcId="{FD98039D-F009-4675-A699-A1C9BE36555C}" destId="{04BD0938-08DE-4255-B0D1-BEE664940868}" srcOrd="0" destOrd="0" presId="urn:microsoft.com/office/officeart/2005/8/layout/venn1"/>
    <dgm:cxn modelId="{9FA33537-D073-48BB-95B7-A0F4C9F6CCCA}" type="presOf" srcId="{FC908ACC-9B40-4A62-881D-E62FCD7A9B88}" destId="{38971578-701D-4DAA-B802-A2FED3C71D94}" srcOrd="1" destOrd="0" presId="urn:microsoft.com/office/officeart/2005/8/layout/venn1"/>
    <dgm:cxn modelId="{B013623A-5EE4-4AAF-B6DE-AA0403AFBD45}" srcId="{FD98039D-F009-4675-A699-A1C9BE36555C}" destId="{1B89AA62-23BC-4CEA-91CE-5D2A14A393D5}" srcOrd="2" destOrd="0" parTransId="{E01D90B3-CA48-4E35-ACBE-C6CDDA35AE6B}" sibTransId="{29363156-24B1-4956-BE8F-A9ADF5740AEF}"/>
    <dgm:cxn modelId="{245D1162-38D4-4660-997F-1E4DE863F3BA}" type="presOf" srcId="{EAC2CDFC-2812-447B-A3C1-936EE3E1A7BC}" destId="{F212F6A0-B164-4459-9B34-0AEE57897DD8}" srcOrd="1" destOrd="0" presId="urn:microsoft.com/office/officeart/2005/8/layout/venn1"/>
    <dgm:cxn modelId="{F0A77447-52D2-4FAE-B5A6-B53F04BE1F8F}" type="presOf" srcId="{EAC2CDFC-2812-447B-A3C1-936EE3E1A7BC}" destId="{B0D0C48F-8ADA-4F25-A6F4-CBD23217204B}" srcOrd="0" destOrd="0" presId="urn:microsoft.com/office/officeart/2005/8/layout/venn1"/>
    <dgm:cxn modelId="{CC2541A2-C0C4-457A-A19B-B997DD151D14}" type="presOf" srcId="{FC908ACC-9B40-4A62-881D-E62FCD7A9B88}" destId="{201A2C52-FA9C-4A3F-BBA1-21E330D0F761}" srcOrd="0" destOrd="0" presId="urn:microsoft.com/office/officeart/2005/8/layout/venn1"/>
    <dgm:cxn modelId="{89CE9BC0-43C3-443B-983B-839636AD01A5}" srcId="{FD98039D-F009-4675-A699-A1C9BE36555C}" destId="{EAC2CDFC-2812-447B-A3C1-936EE3E1A7BC}" srcOrd="1" destOrd="0" parTransId="{D02BCC49-7B01-4AE2-9DD6-A9A517244F2C}" sibTransId="{684496CA-EAAC-4B1B-901F-9F9F77B78D33}"/>
    <dgm:cxn modelId="{4C50D2CF-D711-44F2-96D9-80B9BE26E576}" type="presOf" srcId="{1B89AA62-23BC-4CEA-91CE-5D2A14A393D5}" destId="{E4F21716-AF8D-4E58-8595-0FD9F8EA91E0}" srcOrd="1" destOrd="0" presId="urn:microsoft.com/office/officeart/2005/8/layout/venn1"/>
    <dgm:cxn modelId="{982715EE-BA5D-4D07-A97B-0C7D3E55775E}" srcId="{FD98039D-F009-4675-A699-A1C9BE36555C}" destId="{FC908ACC-9B40-4A62-881D-E62FCD7A9B88}" srcOrd="0" destOrd="0" parTransId="{06CFBCD3-1348-4BBA-A909-8097B4381CEC}" sibTransId="{9C4F3543-1683-449B-9B6C-52D07153BBAF}"/>
    <dgm:cxn modelId="{B3D9F588-A4F3-4A91-BE5B-5D6A1850EA54}" type="presParOf" srcId="{04BD0938-08DE-4255-B0D1-BEE664940868}" destId="{201A2C52-FA9C-4A3F-BBA1-21E330D0F761}" srcOrd="0" destOrd="0" presId="urn:microsoft.com/office/officeart/2005/8/layout/venn1"/>
    <dgm:cxn modelId="{9448455E-1C12-41CE-87F8-036ED335BC72}" type="presParOf" srcId="{04BD0938-08DE-4255-B0D1-BEE664940868}" destId="{38971578-701D-4DAA-B802-A2FED3C71D94}" srcOrd="1" destOrd="0" presId="urn:microsoft.com/office/officeart/2005/8/layout/venn1"/>
    <dgm:cxn modelId="{79748131-B785-425E-A554-4238D4C61413}" type="presParOf" srcId="{04BD0938-08DE-4255-B0D1-BEE664940868}" destId="{B0D0C48F-8ADA-4F25-A6F4-CBD23217204B}" srcOrd="2" destOrd="0" presId="urn:microsoft.com/office/officeart/2005/8/layout/venn1"/>
    <dgm:cxn modelId="{7384F2A5-57D6-42A6-B5C9-009CE011C9FA}" type="presParOf" srcId="{04BD0938-08DE-4255-B0D1-BEE664940868}" destId="{F212F6A0-B164-4459-9B34-0AEE57897DD8}" srcOrd="3" destOrd="0" presId="urn:microsoft.com/office/officeart/2005/8/layout/venn1"/>
    <dgm:cxn modelId="{B2094BCC-4095-40B1-985A-D945E45FFFF1}" type="presParOf" srcId="{04BD0938-08DE-4255-B0D1-BEE664940868}" destId="{0C665FC7-5233-4853-B725-66D093144FBF}" srcOrd="4" destOrd="0" presId="urn:microsoft.com/office/officeart/2005/8/layout/venn1"/>
    <dgm:cxn modelId="{B15298FD-5841-46B6-A5BE-AB7E8EB43D70}" type="presParOf" srcId="{04BD0938-08DE-4255-B0D1-BEE664940868}" destId="{E4F21716-AF8D-4E58-8595-0FD9F8EA91E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A2C52-FA9C-4A3F-BBA1-21E330D0F761}">
      <dsp:nvSpPr>
        <dsp:cNvPr id="0" name=""/>
        <dsp:cNvSpPr/>
      </dsp:nvSpPr>
      <dsp:spPr>
        <a:xfrm>
          <a:off x="1412822" y="48128"/>
          <a:ext cx="2310156" cy="2310156"/>
        </a:xfrm>
        <a:prstGeom prst="ellipse">
          <a:avLst/>
        </a:prstGeom>
        <a:solidFill>
          <a:srgbClr val="00FF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900" b="0"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Cognitive</a:t>
          </a:r>
        </a:p>
      </dsp:txBody>
      <dsp:txXfrm>
        <a:off x="1720843" y="452405"/>
        <a:ext cx="1694114" cy="1039570"/>
      </dsp:txXfrm>
    </dsp:sp>
    <dsp:sp modelId="{B0D0C48F-8ADA-4F25-A6F4-CBD23217204B}">
      <dsp:nvSpPr>
        <dsp:cNvPr id="0" name=""/>
        <dsp:cNvSpPr/>
      </dsp:nvSpPr>
      <dsp:spPr>
        <a:xfrm>
          <a:off x="2246404" y="1491975"/>
          <a:ext cx="2310156" cy="2310156"/>
        </a:xfrm>
        <a:prstGeom prst="ellipse">
          <a:avLst/>
        </a:prstGeom>
        <a:solidFill>
          <a:srgbClr val="00FF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Interpersonal</a:t>
          </a:r>
        </a:p>
      </dsp:txBody>
      <dsp:txXfrm>
        <a:off x="2952927" y="2088766"/>
        <a:ext cx="1386093" cy="1270585"/>
      </dsp:txXfrm>
    </dsp:sp>
    <dsp:sp modelId="{0C665FC7-5233-4853-B725-66D093144FBF}">
      <dsp:nvSpPr>
        <dsp:cNvPr id="0" name=""/>
        <dsp:cNvSpPr/>
      </dsp:nvSpPr>
      <dsp:spPr>
        <a:xfrm>
          <a:off x="579241" y="1491975"/>
          <a:ext cx="2310156" cy="2310156"/>
        </a:xfrm>
        <a:prstGeom prst="ellipse">
          <a:avLst/>
        </a:prstGeom>
        <a:solidFill>
          <a:srgbClr val="00FFFF">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Intrapersonal</a:t>
          </a:r>
        </a:p>
      </dsp:txBody>
      <dsp:txXfrm>
        <a:off x="796781" y="2088766"/>
        <a:ext cx="1386093" cy="12705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Welcome!  This is a</a:t>
            </a:r>
            <a:r>
              <a:rPr lang="en-US" baseline="0" dirty="0"/>
              <a:t> multi-topic mentoring ppt.  Feel free to select certain subtopics to cover during different sessions. </a:t>
            </a:r>
            <a:endParaRPr lang="en-US" dirty="0"/>
          </a:p>
          <a:p>
            <a:pPr marL="0" lvl="0" indent="0" algn="l" rtl="0">
              <a:spcBef>
                <a:spcPts val="0"/>
              </a:spcBef>
              <a:spcAft>
                <a:spcPts val="0"/>
              </a:spcAft>
              <a:buNone/>
            </a:pPr>
            <a:endParaRPr dirty="0"/>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Mentee:</a:t>
            </a:r>
            <a:r>
              <a:rPr lang="en-US" baseline="0" dirty="0"/>
              <a:t> What did you learn about yourself through your international experience? </a:t>
            </a:r>
            <a:endParaRPr lang="en-US" dirty="0"/>
          </a:p>
        </p:txBody>
      </p:sp>
      <p:sp>
        <p:nvSpPr>
          <p:cNvPr id="4" name="Slide Number Placeholder 3"/>
          <p:cNvSpPr>
            <a:spLocks noGrp="1"/>
          </p:cNvSpPr>
          <p:nvPr>
            <p:ph type="sldNum" sz="quarter" idx="10"/>
          </p:nvPr>
        </p:nvSpPr>
        <p:spPr/>
        <p:txBody>
          <a:bodyPr/>
          <a:lstStyle/>
          <a:p>
            <a:fld id="{8413388F-738D-4CEF-868B-4D2643CFC8EF}" type="slidenum">
              <a:rPr lang="en-US" smtClean="0"/>
              <a:t>2</a:t>
            </a:fld>
            <a:endParaRPr lang="en-US"/>
          </a:p>
        </p:txBody>
      </p:sp>
    </p:spTree>
    <p:extLst>
      <p:ext uri="{BB962C8B-B14F-4D97-AF65-F5344CB8AC3E}">
        <p14:creationId xmlns:p14="http://schemas.microsoft.com/office/powerpoint/2010/main" val="130845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3388F-738D-4CEF-868B-4D2643CFC8EF}" type="slidenum">
              <a:rPr lang="en-US" smtClean="0"/>
              <a:t>5</a:t>
            </a:fld>
            <a:endParaRPr lang="en-US"/>
          </a:p>
        </p:txBody>
      </p:sp>
    </p:spTree>
    <p:extLst>
      <p:ext uri="{BB962C8B-B14F-4D97-AF65-F5344CB8AC3E}">
        <p14:creationId xmlns:p14="http://schemas.microsoft.com/office/powerpoint/2010/main" val="410074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8"/>
        <p:cNvGrpSpPr/>
        <p:nvPr/>
      </p:nvGrpSpPr>
      <p:grpSpPr>
        <a:xfrm>
          <a:off x="0" y="0"/>
          <a:ext cx="0" cy="0"/>
          <a:chOff x="0" y="0"/>
          <a:chExt cx="0" cy="0"/>
        </a:xfrm>
      </p:grpSpPr>
      <p:sp>
        <p:nvSpPr>
          <p:cNvPr id="19" name="Google Shape;19;p3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7"/>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cxnSp>
        <p:nvCxnSpPr>
          <p:cNvPr id="26" name="Google Shape;26;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7"/>
        <p:cNvGrpSpPr/>
        <p:nvPr/>
      </p:nvGrpSpPr>
      <p:grpSpPr>
        <a:xfrm>
          <a:off x="0" y="0"/>
          <a:ext cx="0" cy="0"/>
          <a:chOff x="0" y="0"/>
          <a:chExt cx="0" cy="0"/>
        </a:xfrm>
      </p:grpSpPr>
      <p:sp>
        <p:nvSpPr>
          <p:cNvPr id="88" name="Google Shape;88;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6"/>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4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7"/>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7"/>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4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a:t>
            </a:fld>
            <a:endParaRPr/>
          </a:p>
        </p:txBody>
      </p:sp>
      <p:cxnSp>
        <p:nvCxnSpPr>
          <p:cNvPr id="17" name="Google Shape;17;p3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viraheinz.pitt.edu/scholars/retreats/fall-retreat" TargetMode="External"/><Relationship Id="rId2" Type="http://schemas.openxmlformats.org/officeDocument/2006/relationships/hyperlink" Target="https://www.viraheinz.pitt.edu/scholars/experience-report" TargetMode="External"/><Relationship Id="rId1" Type="http://schemas.openxmlformats.org/officeDocument/2006/relationships/slideLayout" Target="../slideLayouts/slideLayout2.xml"/><Relationship Id="rId4" Type="http://schemas.openxmlformats.org/officeDocument/2006/relationships/hyperlink" Target="https://www.viraheinz.pitt.edu/content/re-entry-opportun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
          <p:cNvSpPr/>
          <p:nvPr/>
        </p:nvSpPr>
        <p:spPr>
          <a:xfrm>
            <a:off x="0" y="2799760"/>
            <a:ext cx="12192000" cy="1480009"/>
          </a:xfrm>
          <a:prstGeom prst="rect">
            <a:avLst/>
          </a:prstGeom>
          <a:solidFill>
            <a:srgbClr val="000000">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1"/>
          <p:cNvSpPr/>
          <p:nvPr/>
        </p:nvSpPr>
        <p:spPr>
          <a:xfrm>
            <a:off x="1524000" y="1001598"/>
            <a:ext cx="9144000" cy="4854804"/>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Title 1">
            <a:extLst>
              <a:ext uri="{FF2B5EF4-FFF2-40B4-BE49-F238E27FC236}">
                <a16:creationId xmlns:a16="http://schemas.microsoft.com/office/drawing/2014/main" id="{235FC34B-DEFA-4F5E-850C-739E57350671}"/>
              </a:ext>
            </a:extLst>
          </p:cNvPr>
          <p:cNvSpPr>
            <a:spLocks noGrp="1"/>
          </p:cNvSpPr>
          <p:nvPr>
            <p:ph type="ctrTitle"/>
          </p:nvPr>
        </p:nvSpPr>
        <p:spPr>
          <a:xfrm>
            <a:off x="1339516" y="3429000"/>
            <a:ext cx="9512968" cy="1479550"/>
          </a:xfrm>
        </p:spPr>
        <p:txBody>
          <a:bodyPr>
            <a:normAutofit fontScale="90000"/>
          </a:bodyPr>
          <a:lstStyle/>
          <a:p>
            <a:pPr algn="ctr"/>
            <a:r>
              <a:rPr lang="en-US" dirty="0">
                <a:solidFill>
                  <a:schemeClr val="bg1"/>
                </a:solidFill>
              </a:rPr>
              <a:t>VIH Mentoring Program:</a:t>
            </a:r>
            <a:br>
              <a:rPr lang="en-US" dirty="0">
                <a:solidFill>
                  <a:schemeClr val="bg1"/>
                </a:solidFill>
              </a:rPr>
            </a:br>
            <a:r>
              <a:rPr lang="en-US" dirty="0">
                <a:solidFill>
                  <a:schemeClr val="bg1"/>
                </a:solidFill>
              </a:rPr>
              <a:t>Debriefing the International Experience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172" y="578963"/>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Welcome Back!</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Rectangle 3"/>
          <p:cNvSpPr txBox="1">
            <a:spLocks/>
          </p:cNvSpPr>
          <p:nvPr/>
        </p:nvSpPr>
        <p:spPr>
          <a:xfrm>
            <a:off x="1014172" y="1333812"/>
            <a:ext cx="10163655" cy="142093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6900" indent="0">
              <a:buClr>
                <a:srgbClr val="66FFCC"/>
              </a:buClr>
              <a:buNone/>
            </a:pPr>
            <a:r>
              <a:rPr lang="en-US" altLang="en-US" sz="2600" b="1" dirty="0">
                <a:solidFill>
                  <a:srgbClr val="00B0F0"/>
                </a:solidFill>
                <a:effectLst/>
                <a:latin typeface="Calibri" panose="020F0502020204030204" pitchFamily="34" charset="0"/>
                <a:cs typeface="Calibri" panose="020F0502020204030204" pitchFamily="34" charset="0"/>
              </a:rPr>
              <a:t>Mentee: </a:t>
            </a:r>
            <a:r>
              <a:rPr lang="en-US" altLang="en-US" sz="2600" dirty="0">
                <a:solidFill>
                  <a:schemeClr val="tx1"/>
                </a:solidFill>
                <a:effectLst/>
                <a:latin typeface="Calibri" panose="020F0502020204030204" pitchFamily="34" charset="0"/>
                <a:cs typeface="Calibri" panose="020F0502020204030204" pitchFamily="34" charset="0"/>
              </a:rPr>
              <a:t>Share stories and photos from your international experience</a:t>
            </a:r>
          </a:p>
        </p:txBody>
      </p:sp>
      <p:pic>
        <p:nvPicPr>
          <p:cNvPr id="4" name="Picture 3"/>
          <p:cNvPicPr>
            <a:picLocks noChangeAspect="1"/>
          </p:cNvPicPr>
          <p:nvPr/>
        </p:nvPicPr>
        <p:blipFill>
          <a:blip r:embed="rId3"/>
          <a:stretch>
            <a:fillRect/>
          </a:stretch>
        </p:blipFill>
        <p:spPr>
          <a:xfrm>
            <a:off x="8220226" y="2515725"/>
            <a:ext cx="3295132" cy="2471349"/>
          </a:xfrm>
          <a:prstGeom prst="rect">
            <a:avLst/>
          </a:prstGeom>
          <a:effectLst>
            <a:glow rad="101600">
              <a:srgbClr val="9933FF">
                <a:alpha val="60000"/>
              </a:srgbClr>
            </a:glow>
          </a:effec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192" t="4232"/>
          <a:stretch/>
        </p:blipFill>
        <p:spPr>
          <a:xfrm>
            <a:off x="5054946" y="4036822"/>
            <a:ext cx="3789363" cy="2755256"/>
          </a:xfrm>
          <a:prstGeom prst="rect">
            <a:avLst/>
          </a:prstGeom>
          <a:effectLst>
            <a:glow rad="101600">
              <a:srgbClr val="00B0F0">
                <a:alpha val="60000"/>
              </a:srgbClr>
            </a:glow>
          </a:effectLst>
        </p:spPr>
      </p:pic>
      <p:pic>
        <p:nvPicPr>
          <p:cNvPr id="5" name="Picture 4"/>
          <p:cNvPicPr>
            <a:picLocks noChangeAspect="1"/>
          </p:cNvPicPr>
          <p:nvPr/>
        </p:nvPicPr>
        <p:blipFill rotWithShape="1">
          <a:blip r:embed="rId5"/>
          <a:srcRect t="13406" r="17885"/>
          <a:stretch/>
        </p:blipFill>
        <p:spPr>
          <a:xfrm>
            <a:off x="2520094" y="2515725"/>
            <a:ext cx="3295132" cy="2606126"/>
          </a:xfrm>
          <a:prstGeom prst="rect">
            <a:avLst/>
          </a:prstGeom>
          <a:effectLst>
            <a:glow rad="101600">
              <a:srgbClr val="66FFCC">
                <a:alpha val="60000"/>
              </a:srgbClr>
            </a:glow>
          </a:effectLst>
        </p:spPr>
      </p:pic>
      <p:pic>
        <p:nvPicPr>
          <p:cNvPr id="11" name="Picture 10"/>
          <p:cNvPicPr>
            <a:picLocks noChangeAspect="1"/>
          </p:cNvPicPr>
          <p:nvPr/>
        </p:nvPicPr>
        <p:blipFill rotWithShape="1">
          <a:blip r:embed="rId6"/>
          <a:srcRect b="16335"/>
          <a:stretch/>
        </p:blipFill>
        <p:spPr>
          <a:xfrm>
            <a:off x="676642" y="4342275"/>
            <a:ext cx="3029084" cy="2449803"/>
          </a:xfrm>
          <a:prstGeom prst="rect">
            <a:avLst/>
          </a:prstGeom>
          <a:effectLst>
            <a:glow rad="101600">
              <a:srgbClr val="9933FF">
                <a:alpha val="60000"/>
              </a:srgbClr>
            </a:glow>
          </a:effectLst>
        </p:spPr>
      </p:pic>
    </p:spTree>
    <p:extLst>
      <p:ext uri="{BB962C8B-B14F-4D97-AF65-F5344CB8AC3E}">
        <p14:creationId xmlns:p14="http://schemas.microsoft.com/office/powerpoint/2010/main" val="61080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986" y="373620"/>
            <a:ext cx="8926371"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Stages of Reverse Culture Shock</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Rectangle 3"/>
          <p:cNvSpPr txBox="1">
            <a:spLocks/>
          </p:cNvSpPr>
          <p:nvPr/>
        </p:nvSpPr>
        <p:spPr>
          <a:xfrm>
            <a:off x="536827" y="1379621"/>
            <a:ext cx="10895173" cy="5104759"/>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latin typeface="Calibri" panose="020F0502020204030204" pitchFamily="34" charset="0"/>
              <a:cs typeface="Calibri" panose="020F0502020204030204" pitchFamily="34" charset="0"/>
            </a:endParaRPr>
          </a:p>
          <a:p>
            <a:pPr marL="551250" indent="-514350">
              <a:buClr>
                <a:srgbClr val="66FFCC"/>
              </a:buClr>
              <a:buFont typeface="+mj-lt"/>
              <a:buAutoNum type="arabicPeriod"/>
            </a:pPr>
            <a:r>
              <a:rPr lang="en-US" altLang="en-US" sz="2600" b="1" dirty="0">
                <a:solidFill>
                  <a:srgbClr val="00B0F0"/>
                </a:solidFill>
                <a:effectLst/>
                <a:latin typeface="Calibri" panose="020F0502020204030204" pitchFamily="34" charset="0"/>
                <a:cs typeface="Calibri" panose="020F0502020204030204" pitchFamily="34" charset="0"/>
              </a:rPr>
              <a:t>Disengagement: </a:t>
            </a:r>
            <a:r>
              <a:rPr lang="en-US" altLang="en-US" sz="2600" dirty="0">
                <a:solidFill>
                  <a:schemeClr val="tx1"/>
                </a:solidFill>
                <a:effectLst/>
                <a:latin typeface="Calibri" panose="020F0502020204030204" pitchFamily="34" charset="0"/>
                <a:cs typeface="Calibri" panose="020F0502020204030204" pitchFamily="34" charset="0"/>
              </a:rPr>
              <a:t>This begins prior to leaving one’s host country. The acts of packing and saying good-bye to one’s new friends and host families may leave one feeling sad and frustrated</a:t>
            </a:r>
          </a:p>
          <a:p>
            <a:pPr marL="551250" indent="-514350">
              <a:buClr>
                <a:srgbClr val="66FFCC"/>
              </a:buClr>
              <a:buFont typeface="+mj-lt"/>
              <a:buAutoNum type="arabicPeriod"/>
            </a:pPr>
            <a:r>
              <a:rPr lang="en-US" altLang="en-US" sz="2600" b="1" dirty="0">
                <a:solidFill>
                  <a:srgbClr val="00B0F0"/>
                </a:solidFill>
                <a:effectLst/>
                <a:latin typeface="Calibri" panose="020F0502020204030204" pitchFamily="34" charset="0"/>
                <a:cs typeface="Calibri" panose="020F0502020204030204" pitchFamily="34" charset="0"/>
              </a:rPr>
              <a:t>Initial Euphoria: </a:t>
            </a:r>
            <a:r>
              <a:rPr lang="en-US" altLang="en-US" sz="2600" dirty="0">
                <a:solidFill>
                  <a:schemeClr val="tx1"/>
                </a:solidFill>
                <a:effectLst/>
                <a:latin typeface="Calibri" panose="020F0502020204030204" pitchFamily="34" charset="0"/>
                <a:cs typeface="Calibri" panose="020F0502020204030204" pitchFamily="34" charset="0"/>
              </a:rPr>
              <a:t>This is the feeling of excitement associated with the idea of going home. This stage often ends when one realizes that one’s friends and family may not be as enthusiastic about his or her abroad experience as one hoped</a:t>
            </a:r>
          </a:p>
          <a:p>
            <a:pPr marL="551250" indent="-514350">
              <a:buClr>
                <a:srgbClr val="66FFCC"/>
              </a:buClr>
              <a:buFont typeface="+mj-lt"/>
              <a:buAutoNum type="arabicPeriod"/>
            </a:pPr>
            <a:r>
              <a:rPr lang="en-US" altLang="en-US" sz="2600" b="1" dirty="0">
                <a:solidFill>
                  <a:srgbClr val="00B0F0"/>
                </a:solidFill>
                <a:effectLst/>
                <a:latin typeface="Calibri" panose="020F0502020204030204" pitchFamily="34" charset="0"/>
                <a:cs typeface="Calibri" panose="020F0502020204030204" pitchFamily="34" charset="0"/>
              </a:rPr>
              <a:t>Irritability and Hostility: </a:t>
            </a:r>
            <a:r>
              <a:rPr lang="en-US" altLang="en-US" sz="2600" dirty="0">
                <a:solidFill>
                  <a:schemeClr val="tx1"/>
                </a:solidFill>
                <a:effectLst/>
                <a:latin typeface="Calibri" panose="020F0502020204030204" pitchFamily="34" charset="0"/>
                <a:cs typeface="Calibri" panose="020F0502020204030204" pitchFamily="34" charset="0"/>
              </a:rPr>
              <a:t>This stage usually begins when one realizes that family members are not as willing as one hoped to hear the endless stories one wishes to tell about his or her time abroad. This may lead to feelings of loneliness, frustration, anger, hopelessness, and alienation. Many also struggle with the fact that they are not as independent at home as they were abroad.</a:t>
            </a:r>
          </a:p>
          <a:p>
            <a:pPr marL="551250" indent="-514350">
              <a:buClr>
                <a:srgbClr val="66FFCC"/>
              </a:buClr>
              <a:buFont typeface="+mj-lt"/>
              <a:buAutoNum type="arabicPeriod"/>
            </a:pPr>
            <a:r>
              <a:rPr lang="en-US" altLang="en-US" sz="2600" b="1" dirty="0">
                <a:solidFill>
                  <a:srgbClr val="00B0F0"/>
                </a:solidFill>
                <a:effectLst/>
                <a:latin typeface="Calibri" panose="020F0502020204030204" pitchFamily="34" charset="0"/>
                <a:cs typeface="Calibri" panose="020F0502020204030204" pitchFamily="34" charset="0"/>
              </a:rPr>
              <a:t>Re-Adjustment and Adaptation: </a:t>
            </a:r>
            <a:r>
              <a:rPr lang="en-US" altLang="en-US" sz="2600" dirty="0">
                <a:solidFill>
                  <a:schemeClr val="tx1"/>
                </a:solidFill>
                <a:effectLst/>
                <a:latin typeface="Calibri" panose="020F0502020204030204" pitchFamily="34" charset="0"/>
                <a:cs typeface="Calibri" panose="020F0502020204030204" pitchFamily="34" charset="0"/>
              </a:rPr>
              <a:t>Most people are able to enter stage 4 to begin to re-adjust to a new out-look on US culture and way of life. This does not mean that one must forget all that he or she learned abroad, but one is able to adapt and apply these new ideas positively to his or her everyday life.</a:t>
            </a:r>
          </a:p>
          <a:p>
            <a:pPr marL="36900" indent="0">
              <a:buClr>
                <a:srgbClr val="66FFCC"/>
              </a:buClr>
              <a:buNone/>
            </a:pPr>
            <a:endParaRPr lang="en-US" altLang="en-US" sz="2600" dirty="0">
              <a:solidFill>
                <a:schemeClr val="tx1"/>
              </a:solidFill>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endParaRPr lang="en-US" altLang="en-US" sz="26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060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822" y="426103"/>
            <a:ext cx="9429757" cy="1143000"/>
          </a:xfrm>
        </p:spPr>
        <p:txBody>
          <a:bodyPr>
            <a:noAutofit/>
          </a:bodyPr>
          <a:lstStyle/>
          <a:p>
            <a:pPr algn="l"/>
            <a:r>
              <a:rPr lang="en-US" b="1" dirty="0">
                <a:solidFill>
                  <a:schemeClr val="tx1">
                    <a:lumMod val="75000"/>
                    <a:lumOff val="25000"/>
                  </a:schemeClr>
                </a:solidFill>
                <a:latin typeface="Calibri" panose="020F0502020204030204" pitchFamily="34" charset="0"/>
                <a:cs typeface="Calibri" panose="020F0502020204030204" pitchFamily="34" charset="0"/>
              </a:rPr>
              <a:t>Coping with Reverse Culture Shock</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Rectangle 3"/>
          <p:cNvSpPr txBox="1">
            <a:spLocks/>
          </p:cNvSpPr>
          <p:nvPr/>
        </p:nvSpPr>
        <p:spPr>
          <a:xfrm>
            <a:off x="0" y="2377067"/>
            <a:ext cx="4594800" cy="324587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930175" lvl="2" indent="0">
              <a:lnSpc>
                <a:spcPct val="90000"/>
              </a:lnSpc>
              <a:buClr>
                <a:srgbClr val="66FFCC"/>
              </a:buClr>
              <a:buSzTx/>
              <a:buNone/>
            </a:pPr>
            <a:r>
              <a:rPr lang="en-US" sz="2800" b="1" dirty="0">
                <a:solidFill>
                  <a:srgbClr val="00B0F0"/>
                </a:solidFill>
                <a:effectLst/>
                <a:latin typeface="Calibri" panose="020F0502020204030204" pitchFamily="34" charset="0"/>
                <a:cs typeface="Calibri" panose="020F0502020204030204" pitchFamily="34" charset="0"/>
              </a:rPr>
              <a:t>Mentor: </a:t>
            </a:r>
            <a:r>
              <a:rPr lang="en-US" sz="2800" dirty="0">
                <a:solidFill>
                  <a:schemeClr val="tx1">
                    <a:lumMod val="95000"/>
                  </a:schemeClr>
                </a:solidFill>
                <a:effectLst/>
                <a:latin typeface="Calibri" panose="020F0502020204030204" pitchFamily="34" charset="0"/>
                <a:cs typeface="Calibri" panose="020F0502020204030204" pitchFamily="34" charset="0"/>
              </a:rPr>
              <a:t>How did you cope with reverse culture shock? Share any advice you may have with your mentee.</a:t>
            </a:r>
          </a:p>
          <a:p>
            <a:pPr marL="36900" indent="0">
              <a:buClr>
                <a:srgbClr val="66FFCC"/>
              </a:buClr>
              <a:buNone/>
            </a:pPr>
            <a:endParaRPr lang="en-US" altLang="en-US" sz="2600" dirty="0">
              <a:solidFill>
                <a:schemeClr val="tx1"/>
              </a:solidFill>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endParaRPr lang="en-US" altLang="en-US" sz="2600" dirty="0">
              <a:solidFill>
                <a:srgbClr val="00B0F0"/>
              </a:solidFill>
              <a:latin typeface="Calibri" panose="020F0502020204030204" pitchFamily="34" charset="0"/>
              <a:cs typeface="Calibri" panose="020F0502020204030204" pitchFamily="34" charset="0"/>
            </a:endParaRPr>
          </a:p>
        </p:txBody>
      </p:sp>
      <p:pic>
        <p:nvPicPr>
          <p:cNvPr id="2050" name="Picture 2" descr="http://www.viraheinz.pitt.edu/sites/default/files/uploads/Images/Re-Entry/Rever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4800" y="2260176"/>
            <a:ext cx="3002400" cy="300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3"/>
          <p:cNvSpPr txBox="1">
            <a:spLocks/>
          </p:cNvSpPr>
          <p:nvPr/>
        </p:nvSpPr>
        <p:spPr>
          <a:xfrm>
            <a:off x="6875329" y="2377067"/>
            <a:ext cx="4614577" cy="237139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930175" lvl="2" indent="0">
              <a:lnSpc>
                <a:spcPct val="90000"/>
              </a:lnSpc>
              <a:buClr>
                <a:srgbClr val="66FFCC"/>
              </a:buClr>
              <a:buSzTx/>
              <a:buNone/>
            </a:pPr>
            <a:r>
              <a:rPr lang="en-US" sz="2800" b="1" dirty="0">
                <a:solidFill>
                  <a:srgbClr val="00B0F0"/>
                </a:solidFill>
                <a:effectLst/>
                <a:latin typeface="Calibri" panose="020F0502020204030204" pitchFamily="34" charset="0"/>
                <a:cs typeface="Calibri" panose="020F0502020204030204" pitchFamily="34" charset="0"/>
              </a:rPr>
              <a:t>Mentee: </a:t>
            </a:r>
            <a:r>
              <a:rPr lang="en-US" sz="2800" dirty="0">
                <a:solidFill>
                  <a:schemeClr val="tx1">
                    <a:lumMod val="95000"/>
                  </a:schemeClr>
                </a:solidFill>
                <a:effectLst/>
                <a:latin typeface="Calibri" panose="020F0502020204030204" pitchFamily="34" charset="0"/>
                <a:cs typeface="Calibri" panose="020F0502020204030204" pitchFamily="34" charset="0"/>
              </a:rPr>
              <a:t>What, if any, has your experience been with reverse culture shock?</a:t>
            </a:r>
          </a:p>
          <a:p>
            <a:pPr marL="36900" indent="0">
              <a:buClr>
                <a:srgbClr val="66FFCC"/>
              </a:buClr>
              <a:buNone/>
            </a:pPr>
            <a:endParaRPr lang="en-US" altLang="en-US" sz="2400" dirty="0">
              <a:solidFill>
                <a:schemeClr val="tx1"/>
              </a:solidFill>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endParaRPr lang="en-US" altLang="en-US" sz="2400" dirty="0">
              <a:solidFill>
                <a:srgbClr val="00B0F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126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46" y="391781"/>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Goals and Action Plans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1122946" y="2083713"/>
            <a:ext cx="5550569" cy="413947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6900" indent="0">
              <a:buClr>
                <a:srgbClr val="66FFCC"/>
              </a:buClr>
              <a:buNone/>
            </a:pPr>
            <a:r>
              <a:rPr lang="en-US" altLang="en-US" sz="2800" b="1" dirty="0">
                <a:solidFill>
                  <a:srgbClr val="00B0F0"/>
                </a:solidFill>
                <a:effectLst/>
                <a:latin typeface="Calibri" panose="020F0502020204030204" pitchFamily="34" charset="0"/>
                <a:cs typeface="Calibri" panose="020F0502020204030204" pitchFamily="34" charset="0"/>
              </a:rPr>
              <a:t>Mentee: </a:t>
            </a:r>
            <a:r>
              <a:rPr lang="en-US" altLang="en-US" sz="2800" dirty="0">
                <a:solidFill>
                  <a:schemeClr val="tx1"/>
                </a:solidFill>
                <a:effectLst/>
                <a:latin typeface="Calibri" panose="020F0502020204030204" pitchFamily="34" charset="0"/>
                <a:cs typeface="Calibri" panose="020F0502020204030204" pitchFamily="34" charset="0"/>
              </a:rPr>
              <a:t>What did you accomplish while abroad? Did your goals for your international experience change at all once you were in country?</a:t>
            </a:r>
          </a:p>
          <a:p>
            <a:pPr>
              <a:buClr>
                <a:srgbClr val="66FFCC"/>
              </a:buClr>
              <a:buFont typeface="Wingdings" panose="05000000000000000000" pitchFamily="2" charset="2"/>
              <a:buChar char="§"/>
            </a:pPr>
            <a:endParaRPr lang="en-US" altLang="en-US" sz="2800" dirty="0">
              <a:solidFill>
                <a:srgbClr val="00B0F0"/>
              </a:solidFill>
              <a:latin typeface="Calibri" panose="020F0502020204030204" pitchFamily="34" charset="0"/>
              <a:cs typeface="Calibri" panose="020F0502020204030204" pitchFamily="34" charset="0"/>
            </a:endParaRPr>
          </a:p>
        </p:txBody>
      </p:sp>
      <p:graphicFrame>
        <p:nvGraphicFramePr>
          <p:cNvPr id="10" name="Diagram 9"/>
          <p:cNvGraphicFramePr/>
          <p:nvPr>
            <p:extLst>
              <p:ext uri="{D42A27DB-BD31-4B8C-83A1-F6EECF244321}">
                <p14:modId xmlns:p14="http://schemas.microsoft.com/office/powerpoint/2010/main" val="1169217530"/>
              </p:ext>
            </p:extLst>
          </p:nvPr>
        </p:nvGraphicFramePr>
        <p:xfrm>
          <a:off x="6150478" y="1974785"/>
          <a:ext cx="5135802" cy="385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9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071" y="373673"/>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Experience Report</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1009171" y="2083713"/>
            <a:ext cx="10657036" cy="33224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Clr>
                <a:srgbClr val="66FFCC"/>
              </a:buClr>
              <a:buFont typeface="Wingdings" panose="05000000000000000000" pitchFamily="2" charset="2"/>
              <a:buChar char="§"/>
            </a:pPr>
            <a:r>
              <a:rPr lang="en-US" altLang="en-US" sz="2800" dirty="0">
                <a:solidFill>
                  <a:srgbClr val="00B0F0"/>
                </a:solidFill>
                <a:effectLst/>
                <a:latin typeface="Calibri" panose="020F0502020204030204" pitchFamily="34" charset="0"/>
                <a:cs typeface="Calibri" panose="020F0502020204030204" pitchFamily="34" charset="0"/>
              </a:rPr>
              <a:t>Mentee: </a:t>
            </a:r>
            <a:r>
              <a:rPr lang="en-US" altLang="en-US" sz="2800" dirty="0">
                <a:solidFill>
                  <a:schemeClr val="tx1"/>
                </a:solidFill>
                <a:effectLst/>
                <a:latin typeface="Calibri" panose="020F0502020204030204" pitchFamily="34" charset="0"/>
                <a:cs typeface="Calibri" panose="020F0502020204030204" pitchFamily="34" charset="0"/>
              </a:rPr>
              <a:t>What are the highlights of your Experience Report?</a:t>
            </a:r>
          </a:p>
          <a:p>
            <a:pPr marL="36900" indent="0">
              <a:buClr>
                <a:srgbClr val="66FFCC"/>
              </a:buClr>
              <a:buNone/>
            </a:pPr>
            <a:endParaRPr lang="en-US" altLang="en-US" sz="2800" dirty="0">
              <a:solidFill>
                <a:srgbClr val="00B0F0"/>
              </a:solidFill>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rgbClr val="00B0F0"/>
                </a:solidFill>
                <a:effectLst/>
                <a:latin typeface="Calibri" panose="020F0502020204030204" pitchFamily="34" charset="0"/>
                <a:cs typeface="Calibri" panose="020F0502020204030204" pitchFamily="34" charset="0"/>
              </a:rPr>
              <a:t>Mentor: </a:t>
            </a:r>
            <a:r>
              <a:rPr lang="en-US" altLang="en-US" sz="2800" dirty="0">
                <a:solidFill>
                  <a:schemeClr val="tx1"/>
                </a:solidFill>
                <a:effectLst/>
                <a:latin typeface="Calibri" panose="020F0502020204030204" pitchFamily="34" charset="0"/>
                <a:cs typeface="Calibri" panose="020F0502020204030204" pitchFamily="34" charset="0"/>
              </a:rPr>
              <a:t>How did you make the most out of the opportunity to discuss your Experience Report with your Campus Coordinator?</a:t>
            </a:r>
          </a:p>
          <a:p>
            <a:pPr>
              <a:buClr>
                <a:srgbClr val="66FFCC"/>
              </a:buClr>
              <a:buFont typeface="Wingdings" panose="05000000000000000000" pitchFamily="2" charset="2"/>
              <a:buChar char="§"/>
            </a:pPr>
            <a:endParaRPr lang="en-US" altLang="en-US" sz="28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49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50" y="502010"/>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Pre-Retreat Assignments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793704" y="1379621"/>
            <a:ext cx="10657036" cy="4534376"/>
          </a:xfrm>
          <a:prstGeom prst="rect">
            <a:avLst/>
          </a:prstGeom>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b="1" dirty="0">
                <a:solidFill>
                  <a:srgbClr val="00B0F0"/>
                </a:solidFill>
                <a:effectLst/>
                <a:latin typeface="Calibri" panose="020F0502020204030204" pitchFamily="34" charset="0"/>
                <a:cs typeface="Calibri" panose="020F0502020204030204" pitchFamily="34" charset="0"/>
              </a:rPr>
              <a:t>International Fair Assignment</a:t>
            </a:r>
          </a:p>
          <a:p>
            <a:pPr lvl="1">
              <a:buClr>
                <a:srgbClr val="66FFCC"/>
              </a:buClr>
              <a:buFont typeface="Wingdings" panose="05000000000000000000" pitchFamily="2" charset="2"/>
              <a:buChar char="§"/>
            </a:pPr>
            <a:r>
              <a:rPr lang="en-US" altLang="en-US" sz="2400" dirty="0">
                <a:solidFill>
                  <a:srgbClr val="00B0F0"/>
                </a:solidFill>
                <a:effectLst/>
                <a:latin typeface="Calibri" panose="020F0502020204030204" pitchFamily="34" charset="0"/>
                <a:cs typeface="Calibri" panose="020F0502020204030204" pitchFamily="34" charset="0"/>
              </a:rPr>
              <a:t>Mentor: </a:t>
            </a:r>
            <a:r>
              <a:rPr lang="en-US" altLang="en-US" sz="2400" dirty="0">
                <a:solidFill>
                  <a:schemeClr val="tx1"/>
                </a:solidFill>
                <a:effectLst/>
                <a:latin typeface="Calibri" panose="020F0502020204030204" pitchFamily="34" charset="0"/>
                <a:cs typeface="Calibri" panose="020F0502020204030204" pitchFamily="34" charset="0"/>
              </a:rPr>
              <a:t>What did you do for the international fair?</a:t>
            </a:r>
          </a:p>
          <a:p>
            <a:pPr lvl="1">
              <a:buClr>
                <a:srgbClr val="66FFCC"/>
              </a:buClr>
              <a:buFont typeface="Wingdings" panose="05000000000000000000" pitchFamily="2" charset="2"/>
              <a:buChar char="§"/>
            </a:pPr>
            <a:r>
              <a:rPr lang="en-US" altLang="en-US" sz="2400" dirty="0">
                <a:solidFill>
                  <a:srgbClr val="00B0F0"/>
                </a:solidFill>
                <a:effectLst/>
                <a:latin typeface="Calibri" panose="020F0502020204030204" pitchFamily="34" charset="0"/>
                <a:cs typeface="Calibri" panose="020F0502020204030204" pitchFamily="34" charset="0"/>
              </a:rPr>
              <a:t>Mentee: </a:t>
            </a:r>
            <a:r>
              <a:rPr lang="en-US" altLang="en-US" sz="2400" dirty="0">
                <a:solidFill>
                  <a:schemeClr val="tx1"/>
                </a:solidFill>
                <a:effectLst/>
                <a:latin typeface="Calibri" panose="020F0502020204030204" pitchFamily="34" charset="0"/>
                <a:cs typeface="Calibri" panose="020F0502020204030204" pitchFamily="34" charset="0"/>
              </a:rPr>
              <a:t>Share your ideas for your international fair assignment</a:t>
            </a:r>
          </a:p>
          <a:p>
            <a:pPr marL="450000" lvl="1" indent="0">
              <a:buClr>
                <a:srgbClr val="66FFCC"/>
              </a:buClr>
              <a:buNone/>
            </a:pPr>
            <a:endParaRPr lang="en-US" altLang="en-US" sz="2400" dirty="0">
              <a:solidFill>
                <a:srgbClr val="00B0F0"/>
              </a:solidFill>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b="1" dirty="0">
                <a:solidFill>
                  <a:srgbClr val="00B0F0"/>
                </a:solidFill>
                <a:effectLst/>
                <a:latin typeface="Calibri" panose="020F0502020204030204" pitchFamily="34" charset="0"/>
                <a:cs typeface="Calibri" panose="020F0502020204030204" pitchFamily="34" charset="0"/>
              </a:rPr>
              <a:t>Interview with a Woman Leader </a:t>
            </a:r>
          </a:p>
          <a:p>
            <a:pPr lvl="1">
              <a:buClr>
                <a:srgbClr val="66FFCC"/>
              </a:buClr>
              <a:buFont typeface="Wingdings" panose="05000000000000000000" pitchFamily="2" charset="2"/>
              <a:buChar char="§"/>
            </a:pPr>
            <a:r>
              <a:rPr lang="en-US" altLang="en-US" sz="2400" dirty="0">
                <a:solidFill>
                  <a:srgbClr val="00B0F0"/>
                </a:solidFill>
                <a:latin typeface="Calibri" panose="020F0502020204030204" pitchFamily="34" charset="0"/>
                <a:cs typeface="Calibri" panose="020F0502020204030204" pitchFamily="34" charset="0"/>
              </a:rPr>
              <a:t>Mentor: </a:t>
            </a:r>
            <a:r>
              <a:rPr lang="en-US" altLang="en-US" sz="2400" dirty="0">
                <a:solidFill>
                  <a:schemeClr val="tx1"/>
                </a:solidFill>
                <a:latin typeface="Calibri" panose="020F0502020204030204" pitchFamily="34" charset="0"/>
                <a:cs typeface="Calibri" panose="020F0502020204030204" pitchFamily="34" charset="0"/>
              </a:rPr>
              <a:t>Who did you interview? How did you decide on this person?</a:t>
            </a:r>
          </a:p>
          <a:p>
            <a:pPr lvl="1">
              <a:buClr>
                <a:srgbClr val="66FFCC"/>
              </a:buClr>
              <a:buFont typeface="Wingdings" panose="05000000000000000000" pitchFamily="2" charset="2"/>
              <a:buChar char="§"/>
            </a:pPr>
            <a:r>
              <a:rPr lang="en-US" altLang="en-US" sz="2400" dirty="0">
                <a:solidFill>
                  <a:srgbClr val="00B0F0"/>
                </a:solidFill>
                <a:latin typeface="Calibri" panose="020F0502020204030204" pitchFamily="34" charset="0"/>
                <a:cs typeface="Calibri" panose="020F0502020204030204" pitchFamily="34" charset="0"/>
              </a:rPr>
              <a:t>Mentee: </a:t>
            </a:r>
            <a:r>
              <a:rPr lang="en-US" altLang="en-US" sz="2400" dirty="0">
                <a:solidFill>
                  <a:schemeClr val="tx1"/>
                </a:solidFill>
                <a:latin typeface="Calibri" panose="020F0502020204030204" pitchFamily="34" charset="0"/>
                <a:cs typeface="Calibri" panose="020F0502020204030204" pitchFamily="34" charset="0"/>
              </a:rPr>
              <a:t>Who would you like to interview? How will you go about approaching this person?</a:t>
            </a:r>
          </a:p>
          <a:p>
            <a:pPr marL="36900" indent="0">
              <a:buClr>
                <a:srgbClr val="66FFCC"/>
              </a:buClr>
              <a:buNone/>
            </a:pPr>
            <a:endParaRPr lang="en-US" altLang="en-US" sz="2600" dirty="0">
              <a:solidFill>
                <a:schemeClr val="tx1"/>
              </a:solidFill>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endParaRPr lang="en-US" altLang="en-US" sz="26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815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04" y="372503"/>
            <a:ext cx="7306060" cy="1143000"/>
          </a:xfrm>
        </p:spPr>
        <p:txBody>
          <a:bodyPr>
            <a:noAutofit/>
          </a:bodyPr>
          <a:lstStyle/>
          <a:p>
            <a:r>
              <a:rPr lang="en-US" b="1" dirty="0">
                <a:solidFill>
                  <a:schemeClr val="tx1">
                    <a:lumMod val="75000"/>
                    <a:lumOff val="25000"/>
                  </a:schemeClr>
                </a:solidFill>
                <a:latin typeface="Calibri" panose="020F0502020204030204" pitchFamily="34" charset="0"/>
                <a:cs typeface="Calibri" panose="020F0502020204030204" pitchFamily="34" charset="0"/>
              </a:rPr>
              <a:t>Additional Resources</a:t>
            </a:r>
            <a:endParaRPr lang="en-US" b="1" dirty="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 name="Rectangle 3"/>
          <p:cNvSpPr txBox="1">
            <a:spLocks/>
          </p:cNvSpPr>
          <p:nvPr/>
        </p:nvSpPr>
        <p:spPr>
          <a:xfrm>
            <a:off x="793704" y="1363579"/>
            <a:ext cx="10657036" cy="455041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36900" indent="0">
              <a:buClr>
                <a:srgbClr val="66FFCC"/>
              </a:buClr>
              <a:buNone/>
            </a:pPr>
            <a:r>
              <a:rPr lang="en-US" altLang="en-US" sz="2800" b="1" dirty="0">
                <a:solidFill>
                  <a:srgbClr val="00B0F0"/>
                </a:solidFill>
                <a:effectLst/>
                <a:latin typeface="Calibri" panose="020F0502020204030204" pitchFamily="34" charset="0"/>
                <a:cs typeface="Calibri" panose="020F0502020204030204" pitchFamily="34" charset="0"/>
              </a:rPr>
              <a:t>Be sure to refer to the VIH Website for additional resources</a:t>
            </a:r>
            <a:endParaRPr lang="en-US" altLang="en-US" sz="2800" dirty="0">
              <a:solidFill>
                <a:srgbClr val="00B0F0"/>
              </a:solidFill>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rgbClr val="00B0F0"/>
                </a:solidFill>
                <a:effectLst/>
                <a:latin typeface="Calibri" panose="020F0502020204030204" pitchFamily="34" charset="0"/>
                <a:cs typeface="Calibri" panose="020F0502020204030204" pitchFamily="34" charset="0"/>
              </a:rPr>
              <a:t>Experience Report: </a:t>
            </a:r>
            <a:r>
              <a:rPr lang="en-US" sz="2800" dirty="0">
                <a:latin typeface="Calibri" panose="020F0502020204030204" pitchFamily="34" charset="0"/>
                <a:cs typeface="Calibri" panose="020F0502020204030204" pitchFamily="34" charset="0"/>
                <a:hlinkClick r:id="rId2"/>
              </a:rPr>
              <a:t>https://www.viraheinz.pitt.edu/scholars/experience-report</a:t>
            </a:r>
            <a:endParaRPr lang="en-US" sz="2800" dirty="0">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rgbClr val="00B0F0"/>
                </a:solidFill>
                <a:effectLst/>
                <a:latin typeface="Calibri" panose="020F0502020204030204" pitchFamily="34" charset="0"/>
                <a:cs typeface="Calibri" panose="020F0502020204030204" pitchFamily="34" charset="0"/>
              </a:rPr>
              <a:t>Fall Retreat: </a:t>
            </a:r>
            <a:r>
              <a:rPr lang="en-US" sz="2800" dirty="0">
                <a:latin typeface="Calibri" panose="020F0502020204030204" pitchFamily="34" charset="0"/>
                <a:cs typeface="Calibri" panose="020F0502020204030204" pitchFamily="34" charset="0"/>
                <a:hlinkClick r:id="rId3"/>
              </a:rPr>
              <a:t>https://www.viraheinz.pitt.edu/scholars/retreats/fall-retreat</a:t>
            </a:r>
            <a:endParaRPr lang="en-US" sz="2800" dirty="0">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r>
              <a:rPr lang="en-US" altLang="en-US" sz="2800" dirty="0">
                <a:solidFill>
                  <a:srgbClr val="00B0F0"/>
                </a:solidFill>
                <a:effectLst/>
                <a:latin typeface="Calibri" panose="020F0502020204030204" pitchFamily="34" charset="0"/>
                <a:cs typeface="Calibri" panose="020F0502020204030204" pitchFamily="34" charset="0"/>
              </a:rPr>
              <a:t>Re-Entry: </a:t>
            </a:r>
            <a:r>
              <a:rPr lang="en-US" sz="2800" dirty="0">
                <a:latin typeface="Calibri" panose="020F0502020204030204" pitchFamily="34" charset="0"/>
                <a:cs typeface="Calibri" panose="020F0502020204030204" pitchFamily="34" charset="0"/>
                <a:hlinkClick r:id="rId4"/>
              </a:rPr>
              <a:t>https://www.viraheinz.pitt.edu/content/re-entry-opportunities</a:t>
            </a:r>
            <a:endParaRPr lang="en-US" altLang="en-US" sz="2800" dirty="0">
              <a:solidFill>
                <a:srgbClr val="00B0F0"/>
              </a:solidFill>
              <a:latin typeface="Calibri" panose="020F0502020204030204" pitchFamily="34" charset="0"/>
              <a:cs typeface="Calibri" panose="020F0502020204030204" pitchFamily="34" charset="0"/>
            </a:endParaRPr>
          </a:p>
          <a:p>
            <a:pPr marL="36900" indent="0">
              <a:buClr>
                <a:srgbClr val="66FFCC"/>
              </a:buClr>
              <a:buNone/>
            </a:pPr>
            <a:endParaRPr lang="en-US" altLang="en-US" sz="2800" dirty="0">
              <a:solidFill>
                <a:schemeClr val="tx1"/>
              </a:solidFill>
              <a:latin typeface="Calibri" panose="020F0502020204030204" pitchFamily="34" charset="0"/>
              <a:cs typeface="Calibri" panose="020F0502020204030204" pitchFamily="34" charset="0"/>
            </a:endParaRPr>
          </a:p>
          <a:p>
            <a:pPr>
              <a:buClr>
                <a:srgbClr val="66FFCC"/>
              </a:buClr>
              <a:buFont typeface="Wingdings" panose="05000000000000000000" pitchFamily="2" charset="2"/>
              <a:buChar char="§"/>
            </a:pPr>
            <a:endParaRPr lang="en-US" altLang="en-US" sz="2800"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8942913"/>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509</Words>
  <Application>Microsoft Office PowerPoint</Application>
  <PresentationFormat>Widescreen</PresentationFormat>
  <Paragraphs>43</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Wingdings 2</vt:lpstr>
      <vt:lpstr>Wingdings</vt:lpstr>
      <vt:lpstr>Retrospección</vt:lpstr>
      <vt:lpstr>VIH Mentoring Program: Debriefing the International Experience</vt:lpstr>
      <vt:lpstr>Welcome Back!</vt:lpstr>
      <vt:lpstr>Stages of Reverse Culture Shock</vt:lpstr>
      <vt:lpstr>Coping with Reverse Culture Shock</vt:lpstr>
      <vt:lpstr>Goals and Action Plans</vt:lpstr>
      <vt:lpstr>Experience Report</vt:lpstr>
      <vt:lpstr>Pre-Retreat Assignments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Competence in the Foreign Language Classroom</dc:title>
  <dc:creator>Diana Patricia Gomez Pereira</dc:creator>
  <cp:lastModifiedBy>Laura G</cp:lastModifiedBy>
  <cp:revision>57</cp:revision>
  <dcterms:created xsi:type="dcterms:W3CDTF">2019-03-25T22:11:57Z</dcterms:created>
  <dcterms:modified xsi:type="dcterms:W3CDTF">2020-04-16T19:43:38Z</dcterms:modified>
</cp:coreProperties>
</file>